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456">
          <p15:clr>
            <a:srgbClr val="A4A3A4"/>
          </p15:clr>
        </p15:guide>
        <p15:guide id="5" pos="7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kzadFK7rzM3Vep/1wTLxRIp2T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>
        <p:guide orient="horz" pos="720"/>
        <p:guide orient="horz" pos="960"/>
        <p:guide orient="horz" pos="3888"/>
        <p:guide pos="456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a970e208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a970e208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7a970e2084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a970e208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a970e208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7a970e2084_0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a970e208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a970e208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7a970e2084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7a970e208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7a970e208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7a970e2084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7a970e208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7a970e208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7a970e2084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a90ff8eb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a90ff8eb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7a90ff8eb2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a970e2084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a970e2084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7a970e2084_2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a970e2084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a970e2084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7a970e2084_2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a970e2084_2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a970e2084_2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7a970e2084_2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a970e2084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a970e2084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7a970e2084_2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a970e2084_2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a970e2084_2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7a970e2084_2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a970e2084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a970e2084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7a970e2084_2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a90ff8eb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a90ff8eb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g7a90ff8eb2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a970e2084_4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a970e2084_4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7a970e2084_4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a970e2084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a970e2084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7a970e2084_2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7a970e2084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7a970e2084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7a970e2084_2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7a970e2084_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7a970e2084_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7a970e2084_4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a970e2084_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7a970e2084_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7a970e2084_5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a90c57c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a90c57c9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7a90c57c9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7a90ff8eb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7a90ff8eb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7a90ff8eb2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a970e2084_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a970e2084_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g7a970e2084_5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a90ff8eb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a90ff8eb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7a90ff8eb2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a970e2084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a970e2084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7a970e2084_2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a970e2084_4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a970e2084_4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7a970e2084_4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a970e20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7a970e20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a970e208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a970e208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7a970e2084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a970e208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a970e208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7a970e2084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greyWatermark-2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9092" y="2703302"/>
            <a:ext cx="4242908" cy="415469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609600" y="2537925"/>
            <a:ext cx="9144000" cy="152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Verdana"/>
              <a:buNone/>
              <a:defRPr sz="4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0" y="990601"/>
            <a:ext cx="3383438" cy="109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Caption">
  <p:cSld name="Photo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>
            <a:spLocks noGrp="1"/>
          </p:cNvSpPr>
          <p:nvPr>
            <p:ph type="pic" idx="2"/>
          </p:nvPr>
        </p:nvSpPr>
        <p:spPr>
          <a:xfrm>
            <a:off x="609600" y="1524000"/>
            <a:ext cx="78232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8737600" y="1524000"/>
            <a:ext cx="2844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Verdana"/>
              <a:buNone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Red">
  <p:cSld name="BlankRed">
    <p:bg>
      <p:bgPr>
        <a:solidFill>
          <a:schemeClr val="l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66131" y="1066834"/>
            <a:ext cx="4459738" cy="4428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Red">
  <p:cSld name="BlankRed">
    <p:bg>
      <p:bgPr>
        <a:solidFill>
          <a:schemeClr val="accen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66131" y="1066834"/>
            <a:ext cx="4459738" cy="4428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6" name="Google Shape;8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1182" y="2693986"/>
            <a:ext cx="4260818" cy="4172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2">
  <p:cSld name="Title2">
    <p:bg>
      <p:bgPr>
        <a:solidFill>
          <a:schemeClr val="accen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91" name="Google Shape;9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1182" y="2693986"/>
            <a:ext cx="4260818" cy="4172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1" y="6391657"/>
            <a:ext cx="609600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ctrTitle"/>
          </p:nvPr>
        </p:nvSpPr>
        <p:spPr>
          <a:xfrm>
            <a:off x="609600" y="2286000"/>
            <a:ext cx="9144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ubTitle" idx="1"/>
          </p:nvPr>
        </p:nvSpPr>
        <p:spPr>
          <a:xfrm>
            <a:off x="609600" y="4041648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98" name="Google Shape;9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1182" y="2693986"/>
            <a:ext cx="4260818" cy="4172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609600" y="342900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o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ldNum" idx="12"/>
          </p:nvPr>
        </p:nvSpPr>
        <p:spPr>
          <a:xfrm>
            <a:off x="1" y="6391657"/>
            <a:ext cx="609600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609600" y="342900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1"/>
          </p:nvPr>
        </p:nvSpPr>
        <p:spPr>
          <a:xfrm>
            <a:off x="1016000" y="1676400"/>
            <a:ext cx="4876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o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2"/>
          </p:nvPr>
        </p:nvSpPr>
        <p:spPr>
          <a:xfrm>
            <a:off x="6197600" y="1676400"/>
            <a:ext cx="4876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o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1" y="6391657"/>
            <a:ext cx="609600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609600" y="342900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1016000" y="2216400"/>
            <a:ext cx="48768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3"/>
          </p:nvPr>
        </p:nvSpPr>
        <p:spPr>
          <a:xfrm>
            <a:off x="6197600" y="1496736"/>
            <a:ext cx="4876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4"/>
          </p:nvPr>
        </p:nvSpPr>
        <p:spPr>
          <a:xfrm>
            <a:off x="6197600" y="2216400"/>
            <a:ext cx="48768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sldNum" idx="12"/>
          </p:nvPr>
        </p:nvSpPr>
        <p:spPr>
          <a:xfrm>
            <a:off x="1" y="6391657"/>
            <a:ext cx="609600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/>
          </p:nvPr>
        </p:nvSpPr>
        <p:spPr>
          <a:xfrm>
            <a:off x="609600" y="342900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ldNum" idx="12"/>
          </p:nvPr>
        </p:nvSpPr>
        <p:spPr>
          <a:xfrm>
            <a:off x="1" y="6391657"/>
            <a:ext cx="609600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o"/>
              <a:defRPr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-2795" y="6391657"/>
            <a:ext cx="6123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4523709" y="1524001"/>
            <a:ext cx="7058691" cy="464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200"/>
              <a:buChar char="─"/>
              <a:defRPr sz="2200"/>
            </a:lvl2pPr>
            <a:lvl3pPr marL="1371600" lvl="2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o"/>
              <a:defRPr sz="1800"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2"/>
          </p:nvPr>
        </p:nvSpPr>
        <p:spPr>
          <a:xfrm>
            <a:off x="591890" y="1524000"/>
            <a:ext cx="3564876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sldNum" idx="12"/>
          </p:nvPr>
        </p:nvSpPr>
        <p:spPr>
          <a:xfrm>
            <a:off x="1" y="6391657"/>
            <a:ext cx="609600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28"/>
          <p:cNvCxnSpPr/>
          <p:nvPr/>
        </p:nvCxnSpPr>
        <p:spPr>
          <a:xfrm rot="5400000">
            <a:off x="2447147" y="3581135"/>
            <a:ext cx="3810000" cy="2117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28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Caption">
  <p:cSld name="Photo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609600" y="342900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sldNum" idx="12"/>
          </p:nvPr>
        </p:nvSpPr>
        <p:spPr>
          <a:xfrm>
            <a:off x="1" y="6391657"/>
            <a:ext cx="609600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>
            <a:spLocks noGrp="1"/>
          </p:cNvSpPr>
          <p:nvPr>
            <p:ph type="pic" idx="2"/>
          </p:nvPr>
        </p:nvSpPr>
        <p:spPr>
          <a:xfrm>
            <a:off x="609600" y="1524000"/>
            <a:ext cx="78232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body" idx="1"/>
          </p:nvPr>
        </p:nvSpPr>
        <p:spPr>
          <a:xfrm>
            <a:off x="8737600" y="1524000"/>
            <a:ext cx="2844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Verdana"/>
              <a:buNone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1"/>
          </p:nvPr>
        </p:nvSpPr>
        <p:spPr>
          <a:xfrm>
            <a:off x="1016000" y="1676400"/>
            <a:ext cx="4876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o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2"/>
          </p:nvPr>
        </p:nvSpPr>
        <p:spPr>
          <a:xfrm>
            <a:off x="6197600" y="1676400"/>
            <a:ext cx="48768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  <a:defRPr sz="2000"/>
            </a:lvl2pPr>
            <a:lvl3pPr marL="1371600" lvl="2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o"/>
              <a:defRPr sz="1600"/>
            </a:lvl4pPr>
            <a:lvl5pPr marL="2286000" lvl="4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2">
  <p:cSld name="Title2">
    <p:bg>
      <p:bgPr>
        <a:solidFill>
          <a:srgbClr val="AB192D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1182" y="2693986"/>
            <a:ext cx="4260818" cy="417223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2"/>
          <p:cNvSpPr txBox="1">
            <a:spLocks noGrp="1"/>
          </p:cNvSpPr>
          <p:nvPr>
            <p:ph type="ctrTitle"/>
          </p:nvPr>
        </p:nvSpPr>
        <p:spPr>
          <a:xfrm>
            <a:off x="609600" y="2537925"/>
            <a:ext cx="9144000" cy="152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625475" y="1447800"/>
            <a:ext cx="9144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Verdana"/>
              <a:buNone/>
              <a:defRPr sz="4000" b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625475" y="3124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625475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3" descr="greyWatermark-2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9092" y="2703302"/>
            <a:ext cx="4242908" cy="415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1016000" y="1496736"/>
            <a:ext cx="4876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1016000" y="2216400"/>
            <a:ext cx="48768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6197600" y="1496736"/>
            <a:ext cx="4876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6197600" y="2216400"/>
            <a:ext cx="4876800" cy="3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─"/>
              <a:defRPr sz="1800"/>
            </a:lvl2pPr>
            <a:lvl3pPr marL="1371600" lvl="2" indent="-3302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  <a:defRPr sz="1400"/>
            </a:lvl4pPr>
            <a:lvl5pPr marL="2286000" lvl="4" indent="-3175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1" y="6391657"/>
            <a:ext cx="61239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title"/>
          </p:nvPr>
        </p:nvSpPr>
        <p:spPr>
          <a:xfrm>
            <a:off x="609600" y="76200"/>
            <a:ext cx="11074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  <a:defRPr sz="32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1"/>
          </p:nvPr>
        </p:nvSpPr>
        <p:spPr>
          <a:xfrm>
            <a:off x="4523709" y="1524001"/>
            <a:ext cx="7058691" cy="464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200"/>
              <a:buChar char="─"/>
              <a:defRPr sz="2200"/>
            </a:lvl2pPr>
            <a:lvl3pPr marL="1371600" lvl="2" indent="-355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o"/>
              <a:defRPr sz="1800"/>
            </a:lvl4pPr>
            <a:lvl5pPr marL="2286000" lvl="4" indent="-3429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2"/>
          </p:nvPr>
        </p:nvSpPr>
        <p:spPr>
          <a:xfrm>
            <a:off x="591890" y="1524000"/>
            <a:ext cx="3564876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4" name="Google Shape;64;p17"/>
          <p:cNvCxnSpPr/>
          <p:nvPr/>
        </p:nvCxnSpPr>
        <p:spPr>
          <a:xfrm rot="5400000">
            <a:off x="2447147" y="3581135"/>
            <a:ext cx="3810000" cy="2117"/>
          </a:xfrm>
          <a:prstGeom prst="straightConnector1">
            <a:avLst/>
          </a:prstGeom>
          <a:noFill/>
          <a:ln w="15875" cap="flat" cmpd="sng">
            <a:solidFill>
              <a:srgbClr val="B5B5B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6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4;p6"/>
          <p:cNvSpPr txBox="1"/>
          <p:nvPr/>
        </p:nvSpPr>
        <p:spPr>
          <a:xfrm>
            <a:off x="7315200" y="6400800"/>
            <a:ext cx="4470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Worcester Polytechnic Institute</a:t>
            </a:r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09600" y="342900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" y="6391657"/>
            <a:ext cx="609600" cy="31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7315200" y="6400800"/>
            <a:ext cx="4470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Worcester Polytechnic Institute</a:t>
            </a:r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Relationship Id="rId1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thHwfyPkG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sYKZ-kU1rA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puting.wpi.edu/dataset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rxiv.org/abs/1506.02640" TargetMode="External"/><Relationship Id="rId5" Type="http://schemas.openxmlformats.org/officeDocument/2006/relationships/hyperlink" Target="https://pjreddie.com/darknet/yolo/" TargetMode="External"/><Relationship Id="rId4" Type="http://schemas.openxmlformats.org/officeDocument/2006/relationships/hyperlink" Target="https://www.cyberailab.com/home/a-closer-look-at-yolov3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609600" y="2537925"/>
            <a:ext cx="9144000" cy="152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Verdana"/>
              <a:buNone/>
            </a:pPr>
            <a:r>
              <a:rPr lang="en-US"/>
              <a:t>Traffic Signal Detection System</a:t>
            </a:r>
            <a:endParaRPr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609600" y="4579323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u="sng" dirty="0"/>
              <a:t>Team Members: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 dirty="0" err="1"/>
              <a:t>Vrushabh</a:t>
            </a:r>
            <a:r>
              <a:rPr lang="en-US" sz="2400" dirty="0"/>
              <a:t> Desai, Rishi </a:t>
            </a:r>
            <a:r>
              <a:rPr lang="en-US" sz="2400" dirty="0" err="1"/>
              <a:t>Madduri</a:t>
            </a:r>
            <a:r>
              <a:rPr lang="en-US" sz="2400" dirty="0"/>
              <a:t>, </a:t>
            </a:r>
            <a:r>
              <a:rPr lang="en-US" sz="2400" dirty="0" err="1"/>
              <a:t>Kavit</a:t>
            </a:r>
            <a:r>
              <a:rPr lang="en-US" sz="2400" dirty="0"/>
              <a:t> Shah</a:t>
            </a:r>
            <a:endParaRPr dirty="0"/>
          </a:p>
        </p:txBody>
      </p:sp>
      <p:sp>
        <p:nvSpPr>
          <p:cNvPr id="145" name="Google Shape;145;p1"/>
          <p:cNvSpPr txBox="1"/>
          <p:nvPr/>
        </p:nvSpPr>
        <p:spPr>
          <a:xfrm>
            <a:off x="6096000" y="1159646"/>
            <a:ext cx="5853953" cy="77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RBE 549- COMPUTER VISION </a:t>
            </a:r>
            <a:br>
              <a:rPr lang="en-US"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FINAL PROJECT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a970e2084_0_37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26" name="Google Shape;226;g7a970e2084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143" y="300447"/>
            <a:ext cx="11667308" cy="602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a970e2084_0_112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 2</a:t>
            </a:r>
            <a:endParaRPr/>
          </a:p>
        </p:txBody>
      </p:sp>
      <p:sp>
        <p:nvSpPr>
          <p:cNvPr id="233" name="Google Shape;233;g7a970e2084_0_112"/>
          <p:cNvSpPr txBox="1">
            <a:spLocks noGrp="1"/>
          </p:cNvSpPr>
          <p:nvPr>
            <p:ph type="body" idx="1"/>
          </p:nvPr>
        </p:nvSpPr>
        <p:spPr>
          <a:xfrm>
            <a:off x="10160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7a970e2084_0_112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35" name="Google Shape;235;g7a970e2084_0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725" y="1337700"/>
            <a:ext cx="5441996" cy="51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7a970e2084_0_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3125" y="1337700"/>
            <a:ext cx="5558376" cy="51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a970e2084_0_63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7a970e2084_0_63"/>
          <p:cNvSpPr txBox="1">
            <a:spLocks noGrp="1"/>
          </p:cNvSpPr>
          <p:nvPr>
            <p:ph type="body" idx="1"/>
          </p:nvPr>
        </p:nvSpPr>
        <p:spPr>
          <a:xfrm>
            <a:off x="10160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7a970e2084_0_63"/>
          <p:cNvSpPr txBox="1">
            <a:spLocks noGrp="1"/>
          </p:cNvSpPr>
          <p:nvPr>
            <p:ph type="body" idx="2"/>
          </p:nvPr>
        </p:nvSpPr>
        <p:spPr>
          <a:xfrm>
            <a:off x="61976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7a970e2084_0_63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46" name="Google Shape;246;g7a970e2084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244" y="351366"/>
            <a:ext cx="11347512" cy="6036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a970e2084_0_122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 3</a:t>
            </a:r>
            <a:endParaRPr/>
          </a:p>
        </p:txBody>
      </p:sp>
      <p:sp>
        <p:nvSpPr>
          <p:cNvPr id="253" name="Google Shape;253;g7a970e2084_0_122"/>
          <p:cNvSpPr txBox="1">
            <a:spLocks noGrp="1"/>
          </p:cNvSpPr>
          <p:nvPr>
            <p:ph type="body" idx="1"/>
          </p:nvPr>
        </p:nvSpPr>
        <p:spPr>
          <a:xfrm>
            <a:off x="10160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g7a970e2084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300" y="1328750"/>
            <a:ext cx="5783250" cy="533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7a970e2084_0_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7150" y="1348467"/>
            <a:ext cx="5783249" cy="531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a970e2084_0_82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7a970e2084_0_82"/>
          <p:cNvSpPr txBox="1">
            <a:spLocks noGrp="1"/>
          </p:cNvSpPr>
          <p:nvPr>
            <p:ph type="body" idx="1"/>
          </p:nvPr>
        </p:nvSpPr>
        <p:spPr>
          <a:xfrm>
            <a:off x="10160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7a970e2084_0_82"/>
          <p:cNvSpPr txBox="1">
            <a:spLocks noGrp="1"/>
          </p:cNvSpPr>
          <p:nvPr>
            <p:ph type="body" idx="2"/>
          </p:nvPr>
        </p:nvSpPr>
        <p:spPr>
          <a:xfrm>
            <a:off x="61976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7a970e2084_0_82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65" name="Google Shape;265;g7a970e2084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13" y="224613"/>
            <a:ext cx="11432573" cy="616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a90ff8eb2_0_5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Hough Implementation</a:t>
            </a:r>
            <a:endParaRPr/>
          </a:p>
        </p:txBody>
      </p:sp>
      <p:sp>
        <p:nvSpPr>
          <p:cNvPr id="272" name="Google Shape;272;g7a90ff8eb2_0_5"/>
          <p:cNvSpPr txBox="1">
            <a:spLocks noGrp="1"/>
          </p:cNvSpPr>
          <p:nvPr>
            <p:ph type="body" idx="1"/>
          </p:nvPr>
        </p:nvSpPr>
        <p:spPr>
          <a:xfrm>
            <a:off x="437350" y="1622800"/>
            <a:ext cx="5953200" cy="48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4360" lvl="1" indent="-287018" algn="just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─"/>
            </a:pPr>
            <a:r>
              <a:rPr lang="en-US"/>
              <a:t>Initial steps:</a:t>
            </a:r>
            <a:endParaRPr/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800"/>
              <a:buChar char="•"/>
            </a:pPr>
            <a:r>
              <a:rPr lang="en-US" sz="1800"/>
              <a:t>Import image and convert it into HSV colour space</a:t>
            </a:r>
            <a:endParaRPr sz="1800"/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800"/>
              <a:buChar char="•"/>
            </a:pPr>
            <a:r>
              <a:rPr lang="en-US" sz="1800"/>
              <a:t>Set colour ranges for red, green and yellow lights.</a:t>
            </a:r>
            <a:endParaRPr sz="180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594360" lvl="1" indent="-287018" algn="just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─"/>
            </a:pPr>
            <a:r>
              <a:rPr lang="en-US" sz="1800"/>
              <a:t>Hough implementation:</a:t>
            </a:r>
            <a:endParaRPr sz="1800"/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-US" sz="1800"/>
              <a:t>Mask the HSV colour spaces with colour ranges initialized.</a:t>
            </a:r>
            <a:endParaRPr sz="1800"/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</a:pPr>
            <a:r>
              <a:rPr lang="en-US" sz="1800"/>
              <a:t>Implement Hough to detect circles and get its parameters.</a:t>
            </a:r>
            <a:endParaRPr sz="1800"/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800"/>
              <a:buChar char="•"/>
            </a:pPr>
            <a:r>
              <a:rPr lang="en-US" sz="1800"/>
              <a:t>Implement opening for reducing noise.</a:t>
            </a:r>
            <a:endParaRPr sz="1800"/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800"/>
              <a:buChar char="•"/>
            </a:pPr>
            <a:r>
              <a:rPr lang="en-US" sz="1800"/>
              <a:t>Draw the circle on detected hough circles.</a:t>
            </a:r>
            <a:endParaRPr sz="180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7a90ff8eb2_0_5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74" name="Google Shape;274;g7a90ff8eb2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6225" y="2048650"/>
            <a:ext cx="2288100" cy="32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7a90ff8eb2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7122" y="2072450"/>
            <a:ext cx="2254778" cy="32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a970e2084_2_71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Case-1: Hough on Red lights</a:t>
            </a:r>
            <a:endParaRPr/>
          </a:p>
        </p:txBody>
      </p:sp>
      <p:sp>
        <p:nvSpPr>
          <p:cNvPr id="282" name="Google Shape;282;g7a970e2084_2_71"/>
          <p:cNvSpPr txBox="1">
            <a:spLocks noGrp="1"/>
          </p:cNvSpPr>
          <p:nvPr>
            <p:ph type="body" idx="2"/>
          </p:nvPr>
        </p:nvSpPr>
        <p:spPr>
          <a:xfrm>
            <a:off x="61976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4360" lvl="1" indent="-287018" algn="just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─"/>
            </a:pPr>
            <a:r>
              <a:rPr lang="en-US"/>
              <a:t>Masking:</a:t>
            </a:r>
            <a:endParaRPr/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Verdana"/>
              <a:buChar char="•"/>
            </a:pPr>
            <a:r>
              <a:rPr lang="en-US" sz="1800">
                <a:highlight>
                  <a:srgbClr val="FFFFFF"/>
                </a:highlight>
              </a:rPr>
              <a:t>It recalculates each pixel's value in an image according to a mask matrix.</a:t>
            </a:r>
            <a:endParaRPr sz="1800">
              <a:highlight>
                <a:srgbClr val="FFFFFF"/>
              </a:highlight>
            </a:endParaRPr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Verdana"/>
              <a:buChar char="•"/>
            </a:pPr>
            <a:r>
              <a:rPr lang="en-US" sz="1800">
                <a:solidFill>
                  <a:srgbClr val="000000"/>
                </a:solidFill>
              </a:rPr>
              <a:t>By applying a mask M on an image I, the pixels of I whose corresponding pixel in M are true are copied into a new image</a:t>
            </a:r>
            <a:r>
              <a:rPr lang="en-US" sz="1800">
                <a:solidFill>
                  <a:srgbClr val="000000"/>
                </a:solidFill>
                <a:highlight>
                  <a:srgbClr val="F9F9F9"/>
                </a:highlight>
              </a:rPr>
              <a:t>. </a:t>
            </a:r>
            <a:r>
              <a:rPr lang="en-US" sz="1800">
                <a:solidFill>
                  <a:srgbClr val="000000"/>
                </a:solidFill>
              </a:rPr>
              <a:t>The rest of the pixels in the new image are set to 0.</a:t>
            </a:r>
            <a:endParaRPr sz="1800">
              <a:highlight>
                <a:srgbClr val="FFFFFF"/>
              </a:highlight>
            </a:endParaRPr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Verdana"/>
              <a:buChar char="•"/>
            </a:pPr>
            <a:r>
              <a:rPr lang="en-US" sz="1800">
                <a:highlight>
                  <a:srgbClr val="FFFFFF"/>
                </a:highlight>
              </a:rPr>
              <a:t>From a mathematical point of view we make a weighted average, with our specified values.</a:t>
            </a:r>
            <a:endParaRPr sz="1800"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7a970e2084_2_71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84" name="Google Shape;284;g7a970e2084_2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9300" y="1358900"/>
            <a:ext cx="3004275" cy="51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a970e2084_2_63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Masked image and result after opening</a:t>
            </a:r>
            <a:endParaRPr dirty="0"/>
          </a:p>
        </p:txBody>
      </p:sp>
      <p:sp>
        <p:nvSpPr>
          <p:cNvPr id="291" name="Google Shape;291;g7a970e2084_2_63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92" name="Google Shape;292;g7a970e2084_2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5421" y="1999550"/>
            <a:ext cx="4199229" cy="403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7a970e2084_2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350" y="1999550"/>
            <a:ext cx="3789700" cy="398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g7a970e2084_2_63"/>
          <p:cNvCxnSpPr/>
          <p:nvPr/>
        </p:nvCxnSpPr>
        <p:spPr>
          <a:xfrm rot="10800000" flipH="1">
            <a:off x="5193713" y="3870900"/>
            <a:ext cx="1849200" cy="10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5" name="Google Shape;295;g7a970e2084_2_63"/>
          <p:cNvSpPr txBox="1">
            <a:spLocks noGrp="1"/>
          </p:cNvSpPr>
          <p:nvPr>
            <p:ph type="body" idx="2"/>
          </p:nvPr>
        </p:nvSpPr>
        <p:spPr>
          <a:xfrm>
            <a:off x="1463025" y="1310650"/>
            <a:ext cx="2926200" cy="6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Before opening</a:t>
            </a:r>
            <a:endParaRPr/>
          </a:p>
        </p:txBody>
      </p:sp>
      <p:sp>
        <p:nvSpPr>
          <p:cNvPr id="296" name="Google Shape;296;g7a970e2084_2_63"/>
          <p:cNvSpPr txBox="1">
            <a:spLocks noGrp="1"/>
          </p:cNvSpPr>
          <p:nvPr>
            <p:ph type="body" idx="2"/>
          </p:nvPr>
        </p:nvSpPr>
        <p:spPr>
          <a:xfrm>
            <a:off x="8605525" y="1310650"/>
            <a:ext cx="2926200" cy="6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After opening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a970e2084_2_52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Case-2: Hough on green lights  </a:t>
            </a:r>
            <a:endParaRPr/>
          </a:p>
        </p:txBody>
      </p:sp>
      <p:sp>
        <p:nvSpPr>
          <p:cNvPr id="303" name="Google Shape;303;g7a970e2084_2_52"/>
          <p:cNvSpPr txBox="1">
            <a:spLocks noGrp="1"/>
          </p:cNvSpPr>
          <p:nvPr>
            <p:ph type="body" idx="1"/>
          </p:nvPr>
        </p:nvSpPr>
        <p:spPr>
          <a:xfrm>
            <a:off x="10160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7a970e2084_2_52"/>
          <p:cNvSpPr txBox="1">
            <a:spLocks noGrp="1"/>
          </p:cNvSpPr>
          <p:nvPr>
            <p:ph type="body" idx="2"/>
          </p:nvPr>
        </p:nvSpPr>
        <p:spPr>
          <a:xfrm>
            <a:off x="61976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7a970e2084_2_52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306" name="Google Shape;306;g7a970e2084_2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" y="1397825"/>
            <a:ext cx="10901650" cy="505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a970e2084_2_44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Case-2: Results</a:t>
            </a:r>
            <a:endParaRPr/>
          </a:p>
        </p:txBody>
      </p:sp>
      <p:sp>
        <p:nvSpPr>
          <p:cNvPr id="313" name="Google Shape;313;g7a970e2084_2_44"/>
          <p:cNvSpPr txBox="1">
            <a:spLocks noGrp="1"/>
          </p:cNvSpPr>
          <p:nvPr>
            <p:ph type="body" idx="2"/>
          </p:nvPr>
        </p:nvSpPr>
        <p:spPr>
          <a:xfrm>
            <a:off x="975350" y="1310650"/>
            <a:ext cx="2926200" cy="6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Before opening</a:t>
            </a:r>
            <a:endParaRPr/>
          </a:p>
        </p:txBody>
      </p:sp>
      <p:sp>
        <p:nvSpPr>
          <p:cNvPr id="314" name="Google Shape;314;g7a970e2084_2_44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315" name="Google Shape;315;g7a970e2084_2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012950"/>
            <a:ext cx="4602574" cy="437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7a970e2084_2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2475" y="2043050"/>
            <a:ext cx="4836175" cy="434462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7a970e2084_2_44"/>
          <p:cNvSpPr txBox="1">
            <a:spLocks noGrp="1"/>
          </p:cNvSpPr>
          <p:nvPr>
            <p:ph type="body" idx="2"/>
          </p:nvPr>
        </p:nvSpPr>
        <p:spPr>
          <a:xfrm>
            <a:off x="7853675" y="1375750"/>
            <a:ext cx="2926200" cy="6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After opening</a:t>
            </a:r>
            <a:endParaRPr/>
          </a:p>
        </p:txBody>
      </p:sp>
      <p:cxnSp>
        <p:nvCxnSpPr>
          <p:cNvPr id="318" name="Google Shape;318;g7a970e2084_2_44"/>
          <p:cNvCxnSpPr/>
          <p:nvPr/>
        </p:nvCxnSpPr>
        <p:spPr>
          <a:xfrm>
            <a:off x="5405125" y="3901450"/>
            <a:ext cx="1544400" cy="0"/>
          </a:xfrm>
          <a:prstGeom prst="straightConnector1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52" name="Google Shape;152;p3"/>
          <p:cNvSpPr txBox="1">
            <a:spLocks noGrp="1"/>
          </p:cNvSpPr>
          <p:nvPr>
            <p:ph type="body" idx="1"/>
          </p:nvPr>
        </p:nvSpPr>
        <p:spPr>
          <a:xfrm>
            <a:off x="609600" y="1585383"/>
            <a:ext cx="6166035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/>
              <a:t>Minimum Goals</a:t>
            </a:r>
            <a:endParaRPr/>
          </a:p>
          <a:p>
            <a:pPr marL="59436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</a:pPr>
            <a:r>
              <a:rPr lang="en-US"/>
              <a:t>To implement object detection algorithm to detect traffic lights.  </a:t>
            </a:r>
            <a:endParaRPr/>
          </a:p>
          <a:p>
            <a:pPr marL="59436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</a:pPr>
            <a:r>
              <a:rPr lang="en-US"/>
              <a:t>To implement classifier to detect the signals accurately. </a:t>
            </a:r>
            <a:endParaRPr/>
          </a:p>
          <a:p>
            <a:pPr marL="320040" lvl="1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274320" lvl="0" indent="-27432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b="1"/>
              <a:t>Improved Goals</a:t>
            </a:r>
            <a:endParaRPr/>
          </a:p>
          <a:p>
            <a:pPr marL="59436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</a:pPr>
            <a:r>
              <a:rPr lang="en-US"/>
              <a:t>To analyze results using different object recognition algorithms. </a:t>
            </a:r>
            <a:endParaRPr/>
          </a:p>
          <a:p>
            <a:pPr marL="594360" lvl="1" indent="-274319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</a:pPr>
            <a:r>
              <a:rPr lang="en-US"/>
              <a:t>To implement YOLO Neural Networks</a:t>
            </a:r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RBE 501- ROBOT DYNAMICS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7074" y="1391925"/>
            <a:ext cx="3428926" cy="500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a970e2084_2_33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Case-3: Drawback with Hough </a:t>
            </a:r>
            <a:endParaRPr/>
          </a:p>
        </p:txBody>
      </p:sp>
      <p:sp>
        <p:nvSpPr>
          <p:cNvPr id="325" name="Google Shape;325;g7a970e2084_2_33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326" name="Google Shape;326;g7a970e2084_2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425" y="1524000"/>
            <a:ext cx="8718773" cy="490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a970e2084_2_25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Case-3: Results</a:t>
            </a:r>
            <a:endParaRPr/>
          </a:p>
        </p:txBody>
      </p:sp>
      <p:sp>
        <p:nvSpPr>
          <p:cNvPr id="333" name="Google Shape;333;g7a970e2084_2_25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334" name="Google Shape;334;g7a970e2084_2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2148551"/>
            <a:ext cx="5163199" cy="37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7a970e2084_2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1275" y="2148550"/>
            <a:ext cx="5394975" cy="36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7a970e2084_2_25"/>
          <p:cNvSpPr txBox="1">
            <a:spLocks noGrp="1"/>
          </p:cNvSpPr>
          <p:nvPr>
            <p:ph type="body" idx="2"/>
          </p:nvPr>
        </p:nvSpPr>
        <p:spPr>
          <a:xfrm>
            <a:off x="1483325" y="1442725"/>
            <a:ext cx="2926200" cy="6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Before opening</a:t>
            </a:r>
            <a:endParaRPr/>
          </a:p>
        </p:txBody>
      </p:sp>
      <p:sp>
        <p:nvSpPr>
          <p:cNvPr id="337" name="Google Shape;337;g7a970e2084_2_25"/>
          <p:cNvSpPr txBox="1">
            <a:spLocks noGrp="1"/>
          </p:cNvSpPr>
          <p:nvPr>
            <p:ph type="body" idx="2"/>
          </p:nvPr>
        </p:nvSpPr>
        <p:spPr>
          <a:xfrm>
            <a:off x="7508250" y="1442725"/>
            <a:ext cx="2926200" cy="63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After opening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a90ff8eb2_0_29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YOLOv3:</a:t>
            </a:r>
            <a:endParaRPr/>
          </a:p>
        </p:txBody>
      </p:sp>
      <p:sp>
        <p:nvSpPr>
          <p:cNvPr id="344" name="Google Shape;344;g7a90ff8eb2_0_29"/>
          <p:cNvSpPr txBox="1">
            <a:spLocks noGrp="1"/>
          </p:cNvSpPr>
          <p:nvPr>
            <p:ph type="body" idx="1"/>
          </p:nvPr>
        </p:nvSpPr>
        <p:spPr>
          <a:xfrm>
            <a:off x="10160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Used for real time object detection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It has 106 CNN layer which is used to detect object features in the frame.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Pre-trained model can detect up to 80 different objects (eg: Traffic signal, car, chair, etc.)</a:t>
            </a: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7a90ff8eb2_0_29"/>
          <p:cNvSpPr txBox="1">
            <a:spLocks noGrp="1"/>
          </p:cNvSpPr>
          <p:nvPr>
            <p:ph type="body" idx="2"/>
          </p:nvPr>
        </p:nvSpPr>
        <p:spPr>
          <a:xfrm>
            <a:off x="61976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7a90ff8eb2_0_29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347" name="Google Shape;347;g7a90ff8eb2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7600" y="1524000"/>
            <a:ext cx="5646175" cy="4634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a970e2084_4_47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Bounding Box</a:t>
            </a:r>
            <a:endParaRPr/>
          </a:p>
        </p:txBody>
      </p:sp>
      <p:sp>
        <p:nvSpPr>
          <p:cNvPr id="354" name="Google Shape;354;g7a970e2084_4_47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55" name="Google Shape;355;g7a970e2084_4_47"/>
          <p:cNvSpPr txBox="1">
            <a:spLocks noGrp="1"/>
          </p:cNvSpPr>
          <p:nvPr>
            <p:ph type="body" idx="1"/>
          </p:nvPr>
        </p:nvSpPr>
        <p:spPr>
          <a:xfrm>
            <a:off x="10160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Network creates a bounding box around the features that could probably be an object.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 width of the box defines the probability or confidence of object belonging to a particular class. 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We modified the model to detect traffic light.  </a:t>
            </a:r>
            <a:endParaRPr/>
          </a:p>
        </p:txBody>
      </p:sp>
      <p:pic>
        <p:nvPicPr>
          <p:cNvPr id="356" name="Google Shape;356;g7a970e2084_4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2023" y="1303874"/>
            <a:ext cx="5066177" cy="50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a970e2084_2_84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Yolov3 detection on a single Image </a:t>
            </a:r>
            <a:endParaRPr/>
          </a:p>
        </p:txBody>
      </p:sp>
      <p:sp>
        <p:nvSpPr>
          <p:cNvPr id="363" name="Google Shape;363;g7a970e2084_2_84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364" name="Google Shape;364;g7a970e2084_2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625" y="1317100"/>
            <a:ext cx="9952775" cy="50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a970e2084_2_92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Recognition using Thresholding  </a:t>
            </a:r>
            <a:endParaRPr/>
          </a:p>
        </p:txBody>
      </p:sp>
      <p:sp>
        <p:nvSpPr>
          <p:cNvPr id="371" name="Google Shape;371;g7a970e2084_2_92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cxnSp>
        <p:nvCxnSpPr>
          <p:cNvPr id="372" name="Google Shape;372;g7a970e2084_2_92"/>
          <p:cNvCxnSpPr/>
          <p:nvPr/>
        </p:nvCxnSpPr>
        <p:spPr>
          <a:xfrm flipH="1">
            <a:off x="4131225" y="1577700"/>
            <a:ext cx="48600" cy="471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g7a970e2084_2_92"/>
          <p:cNvCxnSpPr/>
          <p:nvPr/>
        </p:nvCxnSpPr>
        <p:spPr>
          <a:xfrm flipH="1">
            <a:off x="8332800" y="1669875"/>
            <a:ext cx="48600" cy="471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74" name="Google Shape;374;g7a970e2084_2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613" y="1432325"/>
            <a:ext cx="554600" cy="15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7a970e2084_2_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863" y="3765516"/>
            <a:ext cx="492075" cy="136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7a970e2084_2_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8088" y="3723004"/>
            <a:ext cx="492075" cy="144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7a970e2084_2_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8313" y="3723012"/>
            <a:ext cx="492075" cy="1445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7a970e2084_2_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02675" y="1383675"/>
            <a:ext cx="832300" cy="15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7a970e2084_2_9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9013" y="3677445"/>
            <a:ext cx="832300" cy="1536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7a970e2084_2_9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28400" y="3646725"/>
            <a:ext cx="765700" cy="15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7a970e2084_2_9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64725" y="3725469"/>
            <a:ext cx="832300" cy="144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7a970e2084_2_9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662250" y="1440837"/>
            <a:ext cx="832300" cy="1483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7a970e2084_2_9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962025" y="3579569"/>
            <a:ext cx="687525" cy="1555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7a970e2084_2_9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662902" y="3561654"/>
            <a:ext cx="765700" cy="160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g7a970e2084_2_9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1128225" y="3558319"/>
            <a:ext cx="765700" cy="15678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6" name="Google Shape;386;g7a970e2084_2_92"/>
          <p:cNvCxnSpPr/>
          <p:nvPr/>
        </p:nvCxnSpPr>
        <p:spPr>
          <a:xfrm>
            <a:off x="2067075" y="3098962"/>
            <a:ext cx="14100" cy="45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7" name="Google Shape;387;g7a970e2084_2_92"/>
          <p:cNvCxnSpPr/>
          <p:nvPr/>
        </p:nvCxnSpPr>
        <p:spPr>
          <a:xfrm>
            <a:off x="5911775" y="3023012"/>
            <a:ext cx="14100" cy="45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g7a970e2084_2_92"/>
          <p:cNvCxnSpPr/>
          <p:nvPr/>
        </p:nvCxnSpPr>
        <p:spPr>
          <a:xfrm>
            <a:off x="10071350" y="3022987"/>
            <a:ext cx="14100" cy="45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9" name="Google Shape;389;g7a970e2084_2_92"/>
          <p:cNvSpPr txBox="1"/>
          <p:nvPr/>
        </p:nvSpPr>
        <p:spPr>
          <a:xfrm>
            <a:off x="160650" y="5168475"/>
            <a:ext cx="1126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Red mask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  count: 0	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0" name="Google Shape;390;g7a970e2084_2_92"/>
          <p:cNvSpPr txBox="1"/>
          <p:nvPr/>
        </p:nvSpPr>
        <p:spPr>
          <a:xfrm>
            <a:off x="1400488" y="5216475"/>
            <a:ext cx="13473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Yellow mask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count: 0	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1" name="Google Shape;391;g7a970e2084_2_92"/>
          <p:cNvSpPr txBox="1"/>
          <p:nvPr/>
        </p:nvSpPr>
        <p:spPr>
          <a:xfrm>
            <a:off x="2679579" y="5248425"/>
            <a:ext cx="14562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Green mask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count: 63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2" name="Google Shape;392;g7a970e2084_2_92"/>
          <p:cNvSpPr txBox="1"/>
          <p:nvPr/>
        </p:nvSpPr>
        <p:spPr>
          <a:xfrm>
            <a:off x="4375450" y="5419800"/>
            <a:ext cx="1071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 mask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count: 0	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3" name="Google Shape;393;g7a970e2084_2_92"/>
          <p:cNvSpPr txBox="1"/>
          <p:nvPr/>
        </p:nvSpPr>
        <p:spPr>
          <a:xfrm>
            <a:off x="5528202" y="5410375"/>
            <a:ext cx="14562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Yellow mask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count: 0	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Google Shape;394;g7a970e2084_2_92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7a970e2084_2_92"/>
          <p:cNvSpPr txBox="1"/>
          <p:nvPr/>
        </p:nvSpPr>
        <p:spPr>
          <a:xfrm>
            <a:off x="6907050" y="5419800"/>
            <a:ext cx="14562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Green mask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count: 29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6" name="Google Shape;396;g7a970e2084_2_92"/>
          <p:cNvSpPr txBox="1"/>
          <p:nvPr/>
        </p:nvSpPr>
        <p:spPr>
          <a:xfrm>
            <a:off x="8450875" y="5382150"/>
            <a:ext cx="1071600" cy="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 mask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count: 0	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7" name="Google Shape;397;g7a970e2084_2_92"/>
          <p:cNvSpPr txBox="1"/>
          <p:nvPr/>
        </p:nvSpPr>
        <p:spPr>
          <a:xfrm>
            <a:off x="9591950" y="5352575"/>
            <a:ext cx="145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Yellow mask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count: 0	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8" name="Google Shape;398;g7a970e2084_2_92"/>
          <p:cNvSpPr txBox="1"/>
          <p:nvPr/>
        </p:nvSpPr>
        <p:spPr>
          <a:xfrm>
            <a:off x="10837425" y="5334150"/>
            <a:ext cx="1347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Green mask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count: 43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9" name="Google Shape;399;g7a970e2084_2_92"/>
          <p:cNvSpPr txBox="1"/>
          <p:nvPr/>
        </p:nvSpPr>
        <p:spPr>
          <a:xfrm>
            <a:off x="1150600" y="5958450"/>
            <a:ext cx="18471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Verdana"/>
                <a:ea typeface="Verdana"/>
                <a:cs typeface="Verdana"/>
                <a:sym typeface="Verdana"/>
              </a:rPr>
              <a:t>Declare GO</a:t>
            </a:r>
            <a:endParaRPr sz="16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0" name="Google Shape;400;g7a970e2084_2_92"/>
          <p:cNvSpPr txBox="1"/>
          <p:nvPr/>
        </p:nvSpPr>
        <p:spPr>
          <a:xfrm>
            <a:off x="5208000" y="5973900"/>
            <a:ext cx="1776000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Declare GO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1" name="Google Shape;401;g7a970e2084_2_92"/>
          <p:cNvSpPr txBox="1"/>
          <p:nvPr/>
        </p:nvSpPr>
        <p:spPr>
          <a:xfrm>
            <a:off x="9514900" y="5895150"/>
            <a:ext cx="1456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Declare GO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2" name="Google Shape;402;g7a970e2084_2_92"/>
          <p:cNvSpPr txBox="1"/>
          <p:nvPr/>
        </p:nvSpPr>
        <p:spPr>
          <a:xfrm>
            <a:off x="1332250" y="4450875"/>
            <a:ext cx="87201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7a970e2084_4_9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YoloV3 - Real Time Detection</a:t>
            </a:r>
            <a:endParaRPr/>
          </a:p>
        </p:txBody>
      </p:sp>
      <p:pic>
        <p:nvPicPr>
          <p:cNvPr id="409" name="Google Shape;409;g7a970e2084_4_9" title="Traffic Signal Detection-Test 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4075" y="1463025"/>
            <a:ext cx="7594375" cy="49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7a970e2084_5_3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YoloV3 - Real Time Detection</a:t>
            </a:r>
            <a:endParaRPr/>
          </a:p>
        </p:txBody>
      </p:sp>
      <p:pic>
        <p:nvPicPr>
          <p:cNvPr id="416" name="Google Shape;416;g7a970e2084_5_3" title="Traffic Signal Detection-Trial 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4900" y="1467825"/>
            <a:ext cx="7587575" cy="48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7a90c57c99_0_29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Detection in different lighting conditions  </a:t>
            </a:r>
            <a:endParaRPr/>
          </a:p>
        </p:txBody>
      </p:sp>
      <p:sp>
        <p:nvSpPr>
          <p:cNvPr id="423" name="Google Shape;423;g7a90c57c99_0_29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424" name="Google Shape;424;g7a90c57c99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" y="1461038"/>
            <a:ext cx="3210125" cy="400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7a90c57c99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9650" y="1461050"/>
            <a:ext cx="3470575" cy="40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g7a90c57c99_0_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5850" y="1423538"/>
            <a:ext cx="3869776" cy="407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7a90ff8eb2_0_13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 and Conclusion</a:t>
            </a:r>
            <a:endParaRPr/>
          </a:p>
        </p:txBody>
      </p:sp>
      <p:sp>
        <p:nvSpPr>
          <p:cNvPr id="433" name="Google Shape;433;g7a90ff8eb2_0_13"/>
          <p:cNvSpPr txBox="1">
            <a:spLocks noGrp="1"/>
          </p:cNvSpPr>
          <p:nvPr>
            <p:ph type="body" idx="1"/>
          </p:nvPr>
        </p:nvSpPr>
        <p:spPr>
          <a:xfrm>
            <a:off x="6096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4360" lvl="1" indent="-287019" algn="l" rtl="0">
              <a:spcBef>
                <a:spcPts val="600"/>
              </a:spcBef>
              <a:spcAft>
                <a:spcPts val="0"/>
              </a:spcAft>
              <a:buSzPts val="2200"/>
              <a:buChar char="─"/>
            </a:pPr>
            <a:r>
              <a:rPr lang="en-US" sz="2200"/>
              <a:t>Results:</a:t>
            </a:r>
            <a:endParaRPr sz="2000"/>
          </a:p>
          <a:p>
            <a:pPr marL="274320" lvl="0" indent="-248920" algn="l" rtl="0"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Successfully implemented different object recognition algorithms.   </a:t>
            </a:r>
            <a:endParaRPr sz="2000"/>
          </a:p>
          <a:p>
            <a:pPr marL="274320" lvl="0" indent="-248920" algn="l" rtl="0"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Implemented YOLO algorithm using pre-trained model to detect traffic signal accurately.</a:t>
            </a:r>
            <a:endParaRPr sz="2000"/>
          </a:p>
          <a:p>
            <a:pPr marL="274320" lvl="0" indent="-248920" algn="l" rtl="0"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Achieved real-time object recognition </a:t>
            </a:r>
            <a:endParaRPr sz="2000"/>
          </a:p>
          <a:p>
            <a:pPr marL="274320" lvl="0" indent="-248920" algn="l" rtl="0"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Implemented robust algorithm to detect signals at day, night, while in motion, etc...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/>
              <a:t> 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7a90ff8eb2_0_13"/>
          <p:cNvSpPr txBox="1">
            <a:spLocks noGrp="1"/>
          </p:cNvSpPr>
          <p:nvPr>
            <p:ph type="body" idx="2"/>
          </p:nvPr>
        </p:nvSpPr>
        <p:spPr>
          <a:xfrm>
            <a:off x="61976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94360" lvl="1" indent="-28701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200"/>
              <a:buChar char="─"/>
            </a:pPr>
            <a:r>
              <a:rPr lang="en-US" sz="2200"/>
              <a:t>Conclusion:</a:t>
            </a:r>
            <a:endParaRPr/>
          </a:p>
          <a:p>
            <a:pPr marL="274320" lvl="0" indent="-2489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i="1"/>
              <a:t>SIFT &amp; SURF</a:t>
            </a:r>
            <a:r>
              <a:rPr lang="en-US" sz="2000"/>
              <a:t>: not invariant to change in perspective. </a:t>
            </a:r>
            <a:endParaRPr sz="2000"/>
          </a:p>
          <a:p>
            <a:pPr marL="274320" lvl="0" indent="-2489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i="1"/>
              <a:t>Top Hat filter with SURF</a:t>
            </a:r>
            <a:r>
              <a:rPr lang="en-US" sz="2000"/>
              <a:t>: not invariant to change in perspective</a:t>
            </a:r>
            <a:endParaRPr sz="2000"/>
          </a:p>
          <a:p>
            <a:pPr marL="274320" lvl="0" indent="-2489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i="1"/>
              <a:t>Hough Transform</a:t>
            </a:r>
            <a:r>
              <a:rPr lang="en-US" sz="2000"/>
              <a:t>: Does not distinguish between the object and the background due to predefined HSV colour space.</a:t>
            </a:r>
            <a:endParaRPr sz="2000"/>
          </a:p>
          <a:p>
            <a:pPr marL="274320" lvl="0" indent="-2489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i="1"/>
              <a:t>Yolov3</a:t>
            </a:r>
            <a:r>
              <a:rPr lang="en-US" sz="2000"/>
              <a:t>: Robustly detects traffic signals under different perspectives and lighting conditions</a:t>
            </a:r>
            <a:endParaRPr sz="2000"/>
          </a:p>
        </p:txBody>
      </p:sp>
      <p:sp>
        <p:nvSpPr>
          <p:cNvPr id="435" name="Google Shape;435;g7a90ff8eb2_0_13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62" name="Google Shape;162;p2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6258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b="1"/>
              <a:t>Key features of project</a:t>
            </a:r>
            <a:endParaRPr/>
          </a:p>
          <a:p>
            <a:pPr marL="594360" lvl="1" indent="-274319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</a:pPr>
            <a:r>
              <a:rPr lang="en-US"/>
              <a:t>Use of Classical Computer Vision Methods:</a:t>
            </a:r>
            <a:endParaRPr/>
          </a:p>
          <a:p>
            <a:pPr marL="457200" lvl="0" indent="-342900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     SIFT and SURF</a:t>
            </a:r>
            <a:endParaRPr sz="1800"/>
          </a:p>
          <a:p>
            <a:pPr marL="45720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     Top Hat Filter</a:t>
            </a:r>
            <a:endParaRPr sz="1800"/>
          </a:p>
          <a:p>
            <a:pPr marL="45720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     Hough</a:t>
            </a:r>
            <a:endParaRPr sz="1800"/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     YOLO </a:t>
            </a:r>
            <a:endParaRPr sz="1800"/>
          </a:p>
          <a:p>
            <a:pPr marL="594360" lvl="1" indent="-274319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</a:pPr>
            <a:r>
              <a:rPr lang="en-US"/>
              <a:t>Neural Networks for Object Detection</a:t>
            </a:r>
            <a:endParaRPr/>
          </a:p>
          <a:p>
            <a:pPr marL="274320" lvl="0" indent="-27432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en-US" b="1"/>
              <a:t>Statement of Purpose</a:t>
            </a:r>
            <a:endParaRPr/>
          </a:p>
          <a:p>
            <a:pPr marL="594360" lvl="1" indent="-274319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</a:pPr>
            <a:r>
              <a:rPr lang="en-US"/>
              <a:t>To avoid accidents through detecting traffic signals accurately.  </a:t>
            </a:r>
            <a:endParaRPr/>
          </a:p>
          <a:p>
            <a:pPr marL="594360" lvl="1" indent="-274319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Char char="─"/>
            </a:pPr>
            <a:r>
              <a:rPr lang="en-US"/>
              <a:t>To  implement robust algorithm to detect signals at day, night, while in motion, etc...</a:t>
            </a:r>
            <a:endParaRPr/>
          </a:p>
          <a:p>
            <a:pPr marL="594360" lvl="1" indent="-147319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594360" lvl="1" indent="-147319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320040" lvl="1" indent="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63" name="Google Shape;163;p2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64" name="Google Shape;164;p2"/>
          <p:cNvSpPr txBox="1">
            <a:spLocks noGrp="1"/>
          </p:cNvSpPr>
          <p:nvPr>
            <p:ph type="ftr" idx="11"/>
          </p:nvPr>
        </p:nvSpPr>
        <p:spPr>
          <a:xfrm>
            <a:off x="609600" y="6400800"/>
            <a:ext cx="680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RBE 549- COMPUTER VISION</a:t>
            </a:r>
            <a:endParaRPr/>
          </a:p>
        </p:txBody>
      </p:sp>
      <p:pic>
        <p:nvPicPr>
          <p:cNvPr id="165" name="Google Shape;16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8300" y="2015067"/>
            <a:ext cx="26289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7a970e2084_5_12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442" name="Google Shape;442;g7a970e2084_5_12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443" name="Google Shape;443;g7a970e2084_5_12"/>
          <p:cNvSpPr txBox="1"/>
          <p:nvPr/>
        </p:nvSpPr>
        <p:spPr>
          <a:xfrm>
            <a:off x="714375" y="1528775"/>
            <a:ext cx="11144100" cy="4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-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[1] Data Set: </a:t>
            </a:r>
            <a:r>
              <a:rPr lang="en-US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http://computing.wpi.edu/dataset.html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-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[2] </a:t>
            </a:r>
            <a:r>
              <a:rPr lang="en-US" u="sng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https://www.cyberailab.com/home/a-closer-look-at-yolov3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-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[3] </a:t>
            </a:r>
            <a:r>
              <a:rPr lang="en-US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https://pjreddie.com/darknet/yolo/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erdana"/>
              <a:buChar char="-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[4] </a:t>
            </a:r>
            <a:r>
              <a:rPr lang="en-US">
                <a:solidFill>
                  <a:srgbClr val="2E414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Müller, Julian and Klaus C. J. Dietmayer. “Detecting Traffic Lights by Single Shot Detection.” </a:t>
            </a:r>
            <a:r>
              <a:rPr lang="en-US" i="1">
                <a:solidFill>
                  <a:srgbClr val="2E414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2018 21st International Conference on Intelligent Transportation Systems (ITSC)</a:t>
            </a:r>
            <a:r>
              <a:rPr lang="en-US">
                <a:solidFill>
                  <a:srgbClr val="2E414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(2018): 266-273.</a:t>
            </a:r>
            <a:endParaRPr>
              <a:solidFill>
                <a:srgbClr val="2E414F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414F"/>
              </a:buClr>
              <a:buSzPts val="1400"/>
              <a:buFont typeface="Roboto"/>
              <a:buChar char="-"/>
            </a:pPr>
            <a:r>
              <a:rPr lang="en-US">
                <a:solidFill>
                  <a:srgbClr val="2E414F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[5] </a:t>
            </a: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R. de Charette and F. Nashashibi, "Real time visual traffic lights recognition based on Spot Light Detection and adaptive traffic lights templates," </a:t>
            </a:r>
            <a:r>
              <a:rPr lang="en-US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2009 IEEE Intelligent Vehicles Symposium</a:t>
            </a: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Xi'an, 2009, pp. 358-363.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414F"/>
              </a:buClr>
              <a:buSzPts val="1400"/>
              <a:buFont typeface="Verdana"/>
              <a:buChar char="-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doi: 10.1109/IVS.2009.5164304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-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[6] </a:t>
            </a:r>
            <a:r>
              <a:rPr lang="en-US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https://arxiv.org/abs/1506.02640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Char char="-"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[7] R. de Charette and F. Nashashibi, "Traffic light recognition using image processing compared to learning processes," </a:t>
            </a:r>
            <a:r>
              <a:rPr lang="en-US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2009 IEEE/RSJ International Conference on Intelligent Robots and Systems</a:t>
            </a: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St. Louis, MO, 2009, pp. 333-338.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doi: 10.1109/IROS.2009.5353941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"/>
          <p:cNvSpPr txBox="1"/>
          <p:nvPr/>
        </p:nvSpPr>
        <p:spPr>
          <a:xfrm>
            <a:off x="1524000" y="1699026"/>
            <a:ext cx="9144000" cy="152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r>
              <a:rPr lang="en-US" sz="5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THANK YOU!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endParaRPr sz="54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a90ff8eb2_0_37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SIFT and SURF</a:t>
            </a:r>
            <a:endParaRPr/>
          </a:p>
        </p:txBody>
      </p:sp>
      <p:sp>
        <p:nvSpPr>
          <p:cNvPr id="172" name="Google Shape;172;g7a90ff8eb2_0_37"/>
          <p:cNvSpPr txBox="1">
            <a:spLocks noGrp="1"/>
          </p:cNvSpPr>
          <p:nvPr>
            <p:ph type="body" idx="1"/>
          </p:nvPr>
        </p:nvSpPr>
        <p:spPr>
          <a:xfrm>
            <a:off x="10160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7a90ff8eb2_0_37"/>
          <p:cNvSpPr txBox="1">
            <a:spLocks noGrp="1"/>
          </p:cNvSpPr>
          <p:nvPr>
            <p:ph type="body" idx="2"/>
          </p:nvPr>
        </p:nvSpPr>
        <p:spPr>
          <a:xfrm>
            <a:off x="61976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7a90ff8eb2_0_37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175" name="Google Shape;175;g7a90ff8eb2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650" y="1309375"/>
            <a:ext cx="10278700" cy="5078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a970e2084_2_16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SIFT and SURF</a:t>
            </a:r>
            <a:endParaRPr/>
          </a:p>
        </p:txBody>
      </p:sp>
      <p:sp>
        <p:nvSpPr>
          <p:cNvPr id="182" name="Google Shape;182;g7a970e2084_2_16"/>
          <p:cNvSpPr txBox="1">
            <a:spLocks noGrp="1"/>
          </p:cNvSpPr>
          <p:nvPr>
            <p:ph type="body" idx="1"/>
          </p:nvPr>
        </p:nvSpPr>
        <p:spPr>
          <a:xfrm>
            <a:off x="10160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7a970e2084_2_16"/>
          <p:cNvSpPr txBox="1">
            <a:spLocks noGrp="1"/>
          </p:cNvSpPr>
          <p:nvPr>
            <p:ph type="body" idx="2"/>
          </p:nvPr>
        </p:nvSpPr>
        <p:spPr>
          <a:xfrm>
            <a:off x="61976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7a970e2084_2_16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85" name="Google Shape;185;g7a970e2084_2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150" y="1299750"/>
            <a:ext cx="10009362" cy="508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a970e2084_4_26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SIFT and SURF</a:t>
            </a:r>
            <a:endParaRPr/>
          </a:p>
        </p:txBody>
      </p:sp>
      <p:sp>
        <p:nvSpPr>
          <p:cNvPr id="192" name="Google Shape;192;g7a970e2084_4_26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93" name="Google Shape;193;g7a970e2084_4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126" y="1456825"/>
            <a:ext cx="9087374" cy="49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7a970e2084_4_26"/>
          <p:cNvSpPr txBox="1"/>
          <p:nvPr/>
        </p:nvSpPr>
        <p:spPr>
          <a:xfrm>
            <a:off x="10990975" y="287650"/>
            <a:ext cx="87201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a970e2084_0_0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Verdana"/>
              <a:buNone/>
            </a:pPr>
            <a:r>
              <a:rPr lang="en-US"/>
              <a:t>Top Hat Filter:</a:t>
            </a:r>
            <a:endParaRPr/>
          </a:p>
        </p:txBody>
      </p:sp>
      <p:sp>
        <p:nvSpPr>
          <p:cNvPr id="200" name="Google Shape;200;g7a970e2084_0_0"/>
          <p:cNvSpPr txBox="1"/>
          <p:nvPr/>
        </p:nvSpPr>
        <p:spPr>
          <a:xfrm>
            <a:off x="1072300" y="1524000"/>
            <a:ext cx="9458400" cy="48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Verdana"/>
              <a:buChar char="●"/>
            </a:pPr>
            <a:r>
              <a:rPr lang="en-US" sz="2000" dirty="0">
                <a:latin typeface="Verdana"/>
                <a:ea typeface="Verdana"/>
                <a:cs typeface="Verdana"/>
                <a:sym typeface="Verdana"/>
              </a:rPr>
              <a:t>A Mathematical Morphology Operation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Verdana"/>
              <a:buChar char="●"/>
            </a:pPr>
            <a:r>
              <a:rPr lang="en-US" sz="2000" dirty="0">
                <a:latin typeface="Verdana"/>
                <a:ea typeface="Verdana"/>
                <a:cs typeface="Verdana"/>
                <a:sym typeface="Verdana"/>
              </a:rPr>
              <a:t>Can Be Used to Extract Details from Image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Verdana"/>
              <a:buChar char="●"/>
            </a:pPr>
            <a:r>
              <a:rPr lang="en-US" sz="2000" dirty="0">
                <a:latin typeface="Verdana"/>
                <a:ea typeface="Verdana"/>
                <a:cs typeface="Verdana"/>
                <a:sym typeface="Verdana"/>
              </a:rPr>
              <a:t>Two Types of Top Hat Filters:</a:t>
            </a: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White Top Hat</a:t>
            </a:r>
            <a:endParaRPr sz="2000" dirty="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Difference between an Input Image and its Opening By a Structural Element</a:t>
            </a:r>
            <a:endParaRPr sz="2000" dirty="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01700" lvl="1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Black Top Hat</a:t>
            </a:r>
            <a:endParaRPr sz="2000" dirty="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3589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Difference between Closing by a Structural Element and Input  Image</a:t>
            </a:r>
            <a:endParaRPr sz="2000" dirty="0">
              <a:solidFill>
                <a:srgbClr val="40404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404040"/>
                </a:solidFill>
              </a:rPr>
              <a:t>.</a:t>
            </a:r>
            <a:endParaRPr sz="1100" dirty="0">
              <a:solidFill>
                <a:srgbClr val="40404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a970e2084_0_10"/>
          <p:cNvSpPr txBox="1"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 Hat Filter Implementation</a:t>
            </a:r>
            <a:endParaRPr/>
          </a:p>
        </p:txBody>
      </p:sp>
      <p:sp>
        <p:nvSpPr>
          <p:cNvPr id="207" name="Google Shape;207;g7a970e2084_0_10"/>
          <p:cNvSpPr txBox="1">
            <a:spLocks noGrp="1"/>
          </p:cNvSpPr>
          <p:nvPr>
            <p:ph type="body" idx="1"/>
          </p:nvPr>
        </p:nvSpPr>
        <p:spPr>
          <a:xfrm>
            <a:off x="1016000" y="1676400"/>
            <a:ext cx="108711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Read Image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Convert from RGB to Grayscale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Select a structuring element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Opening the image followed by subtraction of the result from the original image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Applying Gaussian Filter to reduce false positives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Applying SURF Feature Detector to detect Key Points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Plotting the Key Points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7a970e2084_0_10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a970e2084_0_102"/>
          <p:cNvSpPr txBox="1">
            <a:spLocks noGrp="1"/>
          </p:cNvSpPr>
          <p:nvPr>
            <p:ph type="title"/>
          </p:nvPr>
        </p:nvSpPr>
        <p:spPr>
          <a:xfrm>
            <a:off x="609600" y="422467"/>
            <a:ext cx="10972800" cy="80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Test-1</a:t>
            </a:r>
            <a:endParaRPr/>
          </a:p>
        </p:txBody>
      </p:sp>
      <p:sp>
        <p:nvSpPr>
          <p:cNvPr id="215" name="Google Shape;215;g7a970e2084_0_102"/>
          <p:cNvSpPr txBox="1">
            <a:spLocks noGrp="1"/>
          </p:cNvSpPr>
          <p:nvPr>
            <p:ph type="body" idx="1"/>
          </p:nvPr>
        </p:nvSpPr>
        <p:spPr>
          <a:xfrm>
            <a:off x="10160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7a970e2084_0_102"/>
          <p:cNvSpPr txBox="1">
            <a:spLocks noGrp="1"/>
          </p:cNvSpPr>
          <p:nvPr>
            <p:ph type="body" idx="2"/>
          </p:nvPr>
        </p:nvSpPr>
        <p:spPr>
          <a:xfrm>
            <a:off x="6197600" y="1676400"/>
            <a:ext cx="48768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7a970e2084_0_102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609600" cy="3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18" name="Google Shape;218;g7a970e2084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676400"/>
            <a:ext cx="5297399" cy="449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7a970e2084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7600" y="1676400"/>
            <a:ext cx="5297399" cy="460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I-White">
  <a:themeElements>
    <a:clrScheme name="Custom 56">
      <a:dk1>
        <a:srgbClr val="000000"/>
      </a:dk1>
      <a:lt1>
        <a:srgbClr val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PI_Gray">
  <a:themeElements>
    <a:clrScheme name="Custom 57">
      <a:dk1>
        <a:srgbClr val="FFFFFF"/>
      </a:dk1>
      <a:lt1>
        <a:srgbClr val="6D6D6D"/>
      </a:lt1>
      <a:dk2>
        <a:srgbClr val="000000"/>
      </a:dk2>
      <a:lt2>
        <a:srgbClr val="FFFFFF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D9CD95"/>
      </a:accent6>
      <a:hlink>
        <a:srgbClr val="46A0DC"/>
      </a:hlink>
      <a:folHlink>
        <a:srgbClr val="808D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Microsoft Office PowerPoint</Application>
  <PresentationFormat>Widescreen</PresentationFormat>
  <Paragraphs>193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Courier New</vt:lpstr>
      <vt:lpstr>Noto Sans Symbols</vt:lpstr>
      <vt:lpstr>Roboto</vt:lpstr>
      <vt:lpstr>Times New Roman</vt:lpstr>
      <vt:lpstr>Verdana</vt:lpstr>
      <vt:lpstr>WPI-White</vt:lpstr>
      <vt:lpstr>WPI_Gray</vt:lpstr>
      <vt:lpstr>Traffic Signal Detection System</vt:lpstr>
      <vt:lpstr>Objectives</vt:lpstr>
      <vt:lpstr>Introduction</vt:lpstr>
      <vt:lpstr>SIFT and SURF</vt:lpstr>
      <vt:lpstr>SIFT and SURF</vt:lpstr>
      <vt:lpstr>SIFT and SURF</vt:lpstr>
      <vt:lpstr>Top Hat Filter:</vt:lpstr>
      <vt:lpstr>Top Hat Filter Implementation</vt:lpstr>
      <vt:lpstr>Test-1</vt:lpstr>
      <vt:lpstr>PowerPoint Presentation</vt:lpstr>
      <vt:lpstr>Test 2</vt:lpstr>
      <vt:lpstr>PowerPoint Presentation</vt:lpstr>
      <vt:lpstr>Test 3</vt:lpstr>
      <vt:lpstr>PowerPoint Presentation</vt:lpstr>
      <vt:lpstr>Hough Implementation</vt:lpstr>
      <vt:lpstr>Case-1: Hough on Red lights</vt:lpstr>
      <vt:lpstr>Masked image and result after opening</vt:lpstr>
      <vt:lpstr>Case-2: Hough on green lights  </vt:lpstr>
      <vt:lpstr>Case-2: Results</vt:lpstr>
      <vt:lpstr>Case-3: Drawback with Hough </vt:lpstr>
      <vt:lpstr>Case-3: Results</vt:lpstr>
      <vt:lpstr>YOLOv3:</vt:lpstr>
      <vt:lpstr>Bounding Box</vt:lpstr>
      <vt:lpstr>Yolov3 detection on a single Image </vt:lpstr>
      <vt:lpstr>Recognition using Thresholding  </vt:lpstr>
      <vt:lpstr>YoloV3 - Real Time Detection</vt:lpstr>
      <vt:lpstr>YoloV3 - Real Time Detection</vt:lpstr>
      <vt:lpstr>Detection in different lighting conditions  </vt:lpstr>
      <vt:lpstr>Results and Conclusion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Signal Detection System</dc:title>
  <dc:creator>Melissa</dc:creator>
  <cp:lastModifiedBy>VRUSHABH DESAI</cp:lastModifiedBy>
  <cp:revision>4</cp:revision>
  <dcterms:created xsi:type="dcterms:W3CDTF">2015-05-27T13:16:15Z</dcterms:created>
  <dcterms:modified xsi:type="dcterms:W3CDTF">2019-12-18T07:02:43Z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0x010100DC6959015D00CC46B359880AD752340B</vt:lpwstr>
  </property>
</Properties>
</file>