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22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83" r:id="rId6"/>
    <p:sldId id="285" r:id="rId7"/>
    <p:sldId id="260" r:id="rId8"/>
    <p:sldId id="261" r:id="rId9"/>
    <p:sldId id="274" r:id="rId10"/>
    <p:sldId id="279" r:id="rId11"/>
    <p:sldId id="262" r:id="rId12"/>
    <p:sldId id="280" r:id="rId13"/>
    <p:sldId id="264" r:id="rId14"/>
    <p:sldId id="265" r:id="rId15"/>
    <p:sldId id="266" r:id="rId16"/>
    <p:sldId id="267" r:id="rId17"/>
    <p:sldId id="272" r:id="rId18"/>
    <p:sldId id="275" r:id="rId19"/>
    <p:sldId id="278" r:id="rId20"/>
    <p:sldId id="268" r:id="rId21"/>
    <p:sldId id="284" r:id="rId22"/>
    <p:sldId id="271" r:id="rId23"/>
    <p:sldId id="269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Old Standard TT" panose="020B0604020202020204" charset="0"/>
      <p:regular r:id="rId30"/>
      <p:bold r:id="rId31"/>
      <p:italic r:id="rId32"/>
    </p:embeddedFont>
    <p:embeddedFont>
      <p:font typeface="Rockwell" panose="02060603020205020403" pitchFamily="18" charset="0"/>
      <p:regular r:id="rId33"/>
      <p:bold r:id="rId34"/>
      <p:italic r:id="rId35"/>
      <p:boldItalic r:id="rId36"/>
    </p:embeddedFont>
    <p:embeddedFont>
      <p:font typeface="Rockwell Condensed" panose="02060603050405020104" pitchFamily="18" charset="0"/>
      <p:regular r:id="rId37"/>
      <p:bold r:id="rId38"/>
    </p:embeddedFont>
    <p:embeddedFont>
      <p:font typeface="Rockwell Extra Bold" panose="02060903040505020403" pitchFamily="18" charset="0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15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BF98EE-DB0C-3D80-64C2-CF39D6670631}" v="351" dt="2019-12-12T04:55:32.426"/>
    <p1510:client id="{1DBFA9EB-6802-715A-A344-ABAFE571C9AD}" v="54" dt="2019-12-12T21:11:19.471"/>
    <p1510:client id="{21F197AD-6FD5-7706-DF92-AE7FB1AF28F0}" v="821" dt="2019-12-11T09:16:35.480"/>
    <p1510:client id="{344B3554-D8F0-40E1-89AA-ADDA66620C5C}" v="5" dt="2019-12-11T23:53:20.312"/>
    <p1510:client id="{38DFF299-6AC6-CF18-4AE7-8C017032E530}" v="226" dt="2019-12-12T01:07:17.523"/>
    <p1510:client id="{44DEC20D-2C52-67DD-68C2-0F3EA222565F}" v="1167" dt="2019-12-12T04:45:53.986"/>
    <p1510:client id="{5085159A-89E5-CAAA-0AA2-839ED3375EE8}" v="354" dt="2019-12-12T04:34:12.853"/>
    <p1510:client id="{5202AEEB-BD86-7AD0-614E-0BB5D0A91156}" v="216" dt="2019-12-12T04:51:04.482"/>
    <p1510:client id="{638B24F4-C2BA-C8D6-BD26-DBE0A30671E3}" v="2714" dt="2019-12-12T04:41:50.141"/>
    <p1510:client id="{9FD8C417-5D77-628C-A1B7-C966E0D875CC}" v="258" dt="2019-12-11T19:50:49.226"/>
    <p1510:client id="{B35CB719-8157-0792-75DB-662B3CFD046F}" v="18" dt="2019-12-12T04:53:41.884"/>
    <p1510:client id="{B50F7F22-1C15-179C-0838-FB08D24EC193}" v="15" dt="2019-12-11T09:19:28.127"/>
    <p1510:client id="{D717D55F-1048-F3C5-D4DF-8C7E4061FBED}" v="29" dt="2019-12-12T01:12:46.584"/>
    <p1510:client id="{E3A37F57-EF31-5B8B-860A-791591F72F31}" v="254" dt="2019-12-12T03:13:52.360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636" y="90"/>
      </p:cViewPr>
      <p:guideLst>
        <p:guide orient="horz" pos="1215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14999"/>
              </a:lnSpc>
              <a:buChar char="•"/>
            </a:pPr>
            <a:r>
              <a:rPr lang="en-US"/>
              <a:t>Bootstrap=True (default)</a:t>
            </a:r>
          </a:p>
          <a:p>
            <a:pPr marL="285750" indent="-285750">
              <a:lnSpc>
                <a:spcPct val="114999"/>
              </a:lnSpc>
              <a:buChar char="•"/>
            </a:pPr>
            <a:r>
              <a:rPr lang="en-US"/>
              <a:t>Implemented Random Forest Classifier of </a:t>
            </a:r>
            <a:r>
              <a:rPr lang="en-US" err="1"/>
              <a:t>Scikit</a:t>
            </a:r>
            <a:r>
              <a:rPr lang="en-US"/>
              <a:t>-learn library</a:t>
            </a:r>
          </a:p>
          <a:p>
            <a:pPr marL="285750" indent="-285750">
              <a:lnSpc>
                <a:spcPct val="114999"/>
              </a:lnSpc>
              <a:buChar char="•"/>
            </a:pPr>
            <a:r>
              <a:rPr lang="en-US"/>
              <a:t>Tried different number of trees to obtain better results</a:t>
            </a:r>
          </a:p>
          <a:p>
            <a:pPr marL="285750" indent="-285750">
              <a:lnSpc>
                <a:spcPct val="114999"/>
              </a:lnSpc>
              <a:buChar char="•"/>
            </a:pPr>
            <a:r>
              <a:rPr lang="en-US"/>
              <a:t>Trained model on RGB images and K-means clustered dataset</a:t>
            </a:r>
          </a:p>
          <a:p>
            <a:pPr marL="285750" indent="-285750">
              <a:lnSpc>
                <a:spcPct val="114999"/>
              </a:lnSpc>
              <a:buChar char="•"/>
            </a:pPr>
            <a:r>
              <a:rPr lang="en-US"/>
              <a:t>Achieved 93% Accuracy with Random Forest model with number of trees = 100</a:t>
            </a:r>
          </a:p>
          <a:p>
            <a:pPr>
              <a:buNone/>
            </a:pPr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0726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14999"/>
              </a:lnSpc>
              <a:buChar char="•"/>
            </a:pPr>
            <a:r>
              <a:rPr lang="en-US"/>
              <a:t>Used </a:t>
            </a:r>
            <a:r>
              <a:rPr lang="en-US" err="1"/>
              <a:t>Keras</a:t>
            </a:r>
            <a:r>
              <a:rPr lang="en-US"/>
              <a:t> library along with Python 3 to implement 2 layer fully connected Neural Network</a:t>
            </a:r>
          </a:p>
          <a:p>
            <a:pPr marL="285750" indent="-285750">
              <a:lnSpc>
                <a:spcPct val="114999"/>
              </a:lnSpc>
              <a:buChar char="•"/>
            </a:pPr>
            <a:r>
              <a:rPr lang="en-US"/>
              <a:t>Trained model 64x64 sized RGB images</a:t>
            </a:r>
          </a:p>
          <a:p>
            <a:pPr marL="285750" indent="-285750">
              <a:lnSpc>
                <a:spcPct val="114999"/>
              </a:lnSpc>
              <a:buChar char="•"/>
            </a:pPr>
            <a:r>
              <a:rPr lang="en-US"/>
              <a:t>Tried different combinations of number of neurons in hidden units</a:t>
            </a:r>
          </a:p>
          <a:p>
            <a:pPr marL="285750" indent="-285750">
              <a:lnSpc>
                <a:spcPct val="114999"/>
              </a:lnSpc>
              <a:buChar char="•"/>
            </a:pPr>
            <a:r>
              <a:rPr lang="en-US"/>
              <a:t>Used varied activation functions on layers</a:t>
            </a:r>
          </a:p>
          <a:p>
            <a:pPr marL="285750" indent="-285750">
              <a:lnSpc>
                <a:spcPct val="114999"/>
              </a:lnSpc>
              <a:buChar char="•"/>
            </a:pPr>
            <a:r>
              <a:rPr lang="en-US"/>
              <a:t>Achieved xx% Accuracy with 2NN</a:t>
            </a:r>
          </a:p>
          <a:p>
            <a:pPr>
              <a:buNone/>
            </a:pPr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8735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7b5ec936cb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7b5ec936cb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3430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7b5ec936cb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7b5ec936cb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1778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7b5ec936cb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7b5ec936cb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5812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7b5ec936c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7b5ec936cb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7b5ec936cb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7b5ec936cb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7b5ec936cb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7b5ec936cb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b5ec936c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7b5ec936c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b5ec936cb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7b5ec936cb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7b5ec936cb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7b5ec936cb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14999"/>
              </a:lnSpc>
              <a:buChar char="•"/>
            </a:pPr>
            <a:r>
              <a:rPr lang="en-US"/>
              <a:t>Implemented SVM on HOG features of the image</a:t>
            </a:r>
          </a:p>
          <a:p>
            <a:pPr marL="285750" indent="-285750">
              <a:lnSpc>
                <a:spcPct val="114999"/>
              </a:lnSpc>
              <a:buChar char="•"/>
            </a:pPr>
            <a:r>
              <a:rPr lang="en-US"/>
              <a:t>Used kernel=linear for Linear SVM implementation</a:t>
            </a:r>
          </a:p>
          <a:p>
            <a:pPr marL="285750" indent="-285750">
              <a:lnSpc>
                <a:spcPct val="114999"/>
              </a:lnSpc>
              <a:buChar char="•"/>
            </a:pPr>
            <a:r>
              <a:rPr lang="en-US"/>
              <a:t>Used kernel=</a:t>
            </a:r>
            <a:r>
              <a:rPr lang="en-US" err="1"/>
              <a:t>rbf</a:t>
            </a:r>
            <a:r>
              <a:rPr lang="en-US"/>
              <a:t> for Gaussian SVM implementation</a:t>
            </a:r>
          </a:p>
          <a:p>
            <a:pPr marL="285750" indent="-285750">
              <a:lnSpc>
                <a:spcPct val="114999"/>
              </a:lnSpc>
              <a:buChar char="•"/>
            </a:pPr>
            <a:r>
              <a:rPr lang="en-US"/>
              <a:t>Varied value of "C" in order to obtain better accuracy</a:t>
            </a:r>
          </a:p>
          <a:p>
            <a:pPr marL="285750" indent="-285750">
              <a:lnSpc>
                <a:spcPct val="114999"/>
              </a:lnSpc>
              <a:buChar char="•"/>
            </a:pPr>
            <a:r>
              <a:rPr lang="en-US"/>
              <a:t>Achieved xx% Accuracy with Gaussian SVM with C=1.</a:t>
            </a:r>
          </a:p>
        </p:txBody>
      </p:sp>
    </p:spTree>
    <p:extLst>
      <p:ext uri="{BB962C8B-B14F-4D97-AF65-F5344CB8AC3E}">
        <p14:creationId xmlns:p14="http://schemas.microsoft.com/office/powerpoint/2010/main" val="2101005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14999"/>
              </a:lnSpc>
              <a:buChar char="•"/>
            </a:pPr>
            <a:r>
              <a:rPr lang="en-US"/>
              <a:t>Implemented SVM on HOG features of the image</a:t>
            </a:r>
          </a:p>
          <a:p>
            <a:pPr marL="285750" indent="-285750">
              <a:lnSpc>
                <a:spcPct val="114999"/>
              </a:lnSpc>
              <a:buChar char="•"/>
            </a:pPr>
            <a:r>
              <a:rPr lang="en-US"/>
              <a:t>Used kernel=linear for Linear SVM implementation</a:t>
            </a:r>
          </a:p>
          <a:p>
            <a:pPr marL="285750" indent="-285750">
              <a:lnSpc>
                <a:spcPct val="114999"/>
              </a:lnSpc>
              <a:buChar char="•"/>
            </a:pPr>
            <a:r>
              <a:rPr lang="en-US"/>
              <a:t>Used kernel=</a:t>
            </a:r>
            <a:r>
              <a:rPr lang="en-US" err="1"/>
              <a:t>rbf</a:t>
            </a:r>
            <a:r>
              <a:rPr lang="en-US"/>
              <a:t> for Gaussian SVM implementation</a:t>
            </a:r>
          </a:p>
          <a:p>
            <a:pPr marL="285750" indent="-285750">
              <a:lnSpc>
                <a:spcPct val="114999"/>
              </a:lnSpc>
              <a:buChar char="•"/>
            </a:pPr>
            <a:r>
              <a:rPr lang="en-US"/>
              <a:t>Varied value of "C" in order to obtain better accuracy</a:t>
            </a:r>
          </a:p>
          <a:p>
            <a:pPr marL="285750" indent="-285750">
              <a:lnSpc>
                <a:spcPct val="114999"/>
              </a:lnSpc>
              <a:buChar char="•"/>
            </a:pPr>
            <a:r>
              <a:rPr lang="en-US"/>
              <a:t>Achieved xx% Accuracy with Gaussian SVM with C=1.</a:t>
            </a:r>
          </a:p>
        </p:txBody>
      </p:sp>
    </p:spTree>
    <p:extLst>
      <p:ext uri="{BB962C8B-B14F-4D97-AF65-F5344CB8AC3E}">
        <p14:creationId xmlns:p14="http://schemas.microsoft.com/office/powerpoint/2010/main" val="3524855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26" y="1010210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0626" y="3224773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90626" y="1113584"/>
            <a:ext cx="7667244" cy="20574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7236911" y="3051692"/>
            <a:ext cx="810678" cy="810677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074167"/>
            <a:ext cx="7475220" cy="2276856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17067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3291840"/>
            <a:ext cx="5918454" cy="802386"/>
          </a:xfrm>
        </p:spPr>
        <p:txBody>
          <a:bodyPr>
            <a:normAutofit/>
          </a:bodyPr>
          <a:lstStyle>
            <a:lvl1pPr marL="0" indent="0" algn="l">
              <a:buNone/>
              <a:defRPr sz="3911">
                <a:solidFill>
                  <a:schemeClr val="tx1"/>
                </a:solidFill>
              </a:defRPr>
            </a:lvl1pPr>
            <a:lvl2pPr marL="812810" indent="0" algn="ctr">
              <a:buNone/>
              <a:defRPr sz="3911"/>
            </a:lvl2pPr>
            <a:lvl3pPr marL="1625620" indent="0" algn="ctr">
              <a:buNone/>
              <a:defRPr sz="3911"/>
            </a:lvl3pPr>
            <a:lvl4pPr marL="2438430" indent="0" algn="ctr">
              <a:buNone/>
              <a:defRPr sz="3556"/>
            </a:lvl4pPr>
            <a:lvl5pPr marL="3251241" indent="0" algn="ctr">
              <a:buNone/>
              <a:defRPr sz="3556"/>
            </a:lvl5pPr>
            <a:lvl6pPr marL="4064051" indent="0" algn="ctr">
              <a:buNone/>
              <a:defRPr sz="3556"/>
            </a:lvl6pPr>
            <a:lvl7pPr marL="4876861" indent="0" algn="ctr">
              <a:buNone/>
              <a:defRPr sz="3556"/>
            </a:lvl7pPr>
            <a:lvl8pPr marL="5689671" indent="0" algn="ctr">
              <a:buNone/>
              <a:defRPr sz="3556"/>
            </a:lvl8pPr>
            <a:lvl9pPr marL="6502481" indent="0" algn="ctr">
              <a:buNone/>
              <a:defRPr sz="355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94550" y="3217001"/>
            <a:ext cx="895401" cy="480060"/>
          </a:xfrm>
        </p:spPr>
        <p:txBody>
          <a:bodyPr/>
          <a:lstStyle>
            <a:lvl1pPr>
              <a:defRPr sz="4978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39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79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00050"/>
            <a:ext cx="1914525" cy="4229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400050"/>
            <a:ext cx="5629275" cy="4229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69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9477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8578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3853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93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88492"/>
            <a:ext cx="9144000" cy="145500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918972"/>
            <a:ext cx="6960870" cy="264033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14222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3765042"/>
            <a:ext cx="6789420" cy="800100"/>
          </a:xfrm>
        </p:spPr>
        <p:txBody>
          <a:bodyPr anchor="t">
            <a:normAutofit/>
          </a:bodyPr>
          <a:lstStyle>
            <a:lvl1pPr marL="0" indent="0">
              <a:buNone/>
              <a:defRPr sz="3556">
                <a:solidFill>
                  <a:schemeClr val="tx1"/>
                </a:solidFill>
              </a:defRPr>
            </a:lvl1pPr>
            <a:lvl2pPr marL="8128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4704588"/>
            <a:ext cx="1983232" cy="273844"/>
          </a:xfrm>
        </p:spPr>
        <p:txBody>
          <a:bodyPr/>
          <a:lstStyle/>
          <a:p>
            <a:fld id="{C6F822A4-8DA6-4447-9B1F-C5DB58435268}" type="datetimeFigureOut">
              <a:rPr lang="en-US" dirty="0"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031" y="4704588"/>
            <a:ext cx="4745736" cy="273844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73049" y="1744386"/>
            <a:ext cx="810678" cy="810677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776" y="1879600"/>
            <a:ext cx="891224" cy="540249"/>
          </a:xfrm>
        </p:spPr>
        <p:txBody>
          <a:bodyPr/>
          <a:lstStyle>
            <a:lvl1pPr>
              <a:defRPr sz="4978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8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386" y="1645920"/>
            <a:ext cx="3566160" cy="2983230"/>
          </a:xfrm>
        </p:spPr>
        <p:txBody>
          <a:bodyPr/>
          <a:lstStyle>
            <a:lvl1pPr>
              <a:defRPr sz="3556"/>
            </a:lvl1pPr>
            <a:lvl2pPr>
              <a:defRPr sz="3200"/>
            </a:lvl2pPr>
            <a:lvl3pPr>
              <a:defRPr sz="2844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3168" y="1645920"/>
            <a:ext cx="3566160" cy="2983230"/>
          </a:xfrm>
        </p:spPr>
        <p:txBody>
          <a:bodyPr/>
          <a:lstStyle>
            <a:lvl1pPr>
              <a:defRPr sz="3556"/>
            </a:lvl1pPr>
            <a:lvl2pPr>
              <a:defRPr sz="3200"/>
            </a:lvl2pPr>
            <a:lvl3pPr>
              <a:defRPr sz="2844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90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3556" b="1">
                <a:solidFill>
                  <a:schemeClr val="accent1">
                    <a:lumMod val="75000"/>
                  </a:schemeClr>
                </a:solidFill>
              </a:defRPr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057400"/>
            <a:ext cx="3566160" cy="2468880"/>
          </a:xfrm>
        </p:spPr>
        <p:txBody>
          <a:bodyPr/>
          <a:lstStyle>
            <a:lvl1pPr>
              <a:defRPr sz="3556"/>
            </a:lvl1pPr>
            <a:lvl2pPr>
              <a:defRPr sz="3200"/>
            </a:lvl2pPr>
            <a:lvl3pPr>
              <a:defRPr sz="2844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168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3556" b="1">
                <a:solidFill>
                  <a:schemeClr val="accent1">
                    <a:lumMod val="75000"/>
                  </a:schemeClr>
                </a:solidFill>
              </a:defRPr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168" y="2057400"/>
            <a:ext cx="3566160" cy="2468880"/>
          </a:xfrm>
        </p:spPr>
        <p:txBody>
          <a:bodyPr/>
          <a:lstStyle>
            <a:lvl1pPr>
              <a:defRPr sz="3556"/>
            </a:lvl1pPr>
            <a:lvl2pPr>
              <a:defRPr sz="3200"/>
            </a:lvl2pPr>
            <a:lvl3pPr>
              <a:defRPr sz="2844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12/18/2019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9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12/18/2019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49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12/18/2019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41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568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14350"/>
            <a:ext cx="5033772" cy="3765042"/>
          </a:xfrm>
        </p:spPr>
        <p:txBody>
          <a:bodyPr/>
          <a:lstStyle>
            <a:lvl1pPr>
              <a:defRPr sz="3556"/>
            </a:lvl1pPr>
            <a:lvl2pPr>
              <a:defRPr sz="3200"/>
            </a:lvl2pPr>
            <a:lvl3pPr>
              <a:defRPr sz="2844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778"/>
              </a:spcBef>
              <a:buNone/>
              <a:defRPr sz="2489">
                <a:solidFill>
                  <a:schemeClr val="accent1">
                    <a:lumMod val="75000"/>
                  </a:schemeClr>
                </a:solidFill>
              </a:defRPr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48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568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51435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778"/>
              </a:spcBef>
              <a:buNone/>
              <a:defRPr sz="2489">
                <a:solidFill>
                  <a:schemeClr val="accent1">
                    <a:lumMod val="75000"/>
                  </a:schemeClr>
                </a:solidFill>
              </a:defRPr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12/18/2019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08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591056"/>
            <a:ext cx="7543800" cy="303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56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56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89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2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24" r:id="rId2"/>
    <p:sldLayoutId id="2147483830" r:id="rId3"/>
    <p:sldLayoutId id="2147483826" r:id="rId4"/>
    <p:sldLayoutId id="2147483832" r:id="rId5"/>
    <p:sldLayoutId id="2147483828" r:id="rId6"/>
    <p:sldLayoutId id="2147483829" r:id="rId7"/>
    <p:sldLayoutId id="2147483835" r:id="rId8"/>
    <p:sldLayoutId id="2147483827" r:id="rId9"/>
    <p:sldLayoutId id="2147483833" r:id="rId10"/>
    <p:sldLayoutId id="2147483825" r:id="rId11"/>
    <p:sldLayoutId id="2147483823" r:id="rId12"/>
    <p:sldLayoutId id="2147483831" r:id="rId13"/>
    <p:sldLayoutId id="2147483834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4">
            <a:extLst>
              <a:ext uri="{FF2B5EF4-FFF2-40B4-BE49-F238E27FC236}">
                <a16:creationId xmlns:a16="http://schemas.microsoft.com/office/drawing/2014/main" id="{68C84B8E-16E8-4E54-B4AC-84CE51595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788670" y="832540"/>
            <a:ext cx="4918956" cy="3435225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algn="r">
              <a:spcBef>
                <a:spcPts val="0"/>
              </a:spcBef>
            </a:pPr>
            <a:r>
              <a:rPr lang="en-GB" sz="2800">
                <a:latin typeface="Times New Roman"/>
                <a:cs typeface="Times New Roman"/>
              </a:rPr>
              <a:t>CS 539: MACHINE LEARNING</a:t>
            </a:r>
            <a:br>
              <a:rPr lang="en-GB" sz="2800">
                <a:latin typeface="Times New Roman"/>
                <a:cs typeface="Times New Roman"/>
              </a:rPr>
            </a:br>
            <a:br>
              <a:rPr lang="en-GB" sz="2800">
                <a:latin typeface="Times New Roman"/>
                <a:cs typeface="Times New Roman"/>
              </a:rPr>
            </a:br>
            <a:r>
              <a:rPr lang="en-GB" sz="2800" b="1">
                <a:solidFill>
                  <a:srgbClr val="000000"/>
                </a:solidFill>
                <a:latin typeface="Times New Roman"/>
                <a:cs typeface="Times New Roman"/>
              </a:rPr>
              <a:t>DISTRACTED DRIVER DETECTION</a:t>
            </a:r>
            <a:endParaRPr lang="en-GB" sz="2800">
              <a:latin typeface="Times New Roman"/>
              <a:cs typeface="Times New Roman"/>
            </a:endParaRPr>
          </a:p>
        </p:txBody>
      </p:sp>
      <p:sp>
        <p:nvSpPr>
          <p:cNvPr id="66" name="Rectangle 66">
            <a:extLst>
              <a:ext uri="{FF2B5EF4-FFF2-40B4-BE49-F238E27FC236}">
                <a16:creationId xmlns:a16="http://schemas.microsoft.com/office/drawing/2014/main" id="{ECE9EEEA-5DB7-4DC7-AF9F-74D1C19B7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696087"/>
            <a:ext cx="7763256" cy="6051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F199147-B958-49C0-9BE2-65BDD892F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4102" y="832539"/>
            <a:ext cx="2539778" cy="3435226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6068960" y="1258657"/>
            <a:ext cx="2241755" cy="2582991"/>
          </a:xfrm>
          <a:prstGeom prst="rect">
            <a:avLst/>
          </a:prstGeom>
        </p:spPr>
        <p:txBody>
          <a:bodyPr spcFirstLastPara="1" vert="horz" lIns="91425" tIns="91425" rIns="91425" bIns="91425" rtlCol="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GB" sz="1400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GB" sz="1400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GB" sz="1400" b="1" dirty="0">
                <a:solidFill>
                  <a:srgbClr val="000000"/>
                </a:solidFill>
                <a:latin typeface="Times New Roman"/>
                <a:cs typeface="Times New Roman"/>
              </a:rPr>
              <a:t>Guidance: </a:t>
            </a:r>
            <a:r>
              <a:rPr lang="en-GB" sz="1400" dirty="0">
                <a:solidFill>
                  <a:srgbClr val="000000"/>
                </a:solidFill>
                <a:latin typeface="Times New Roman"/>
                <a:cs typeface="Times New Roman"/>
              </a:rPr>
              <a:t>Prof. </a:t>
            </a:r>
            <a:r>
              <a:rPr lang="en-GB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Kyumin</a:t>
            </a:r>
            <a:r>
              <a:rPr lang="en-GB" sz="1400" dirty="0">
                <a:solidFill>
                  <a:srgbClr val="000000"/>
                </a:solidFill>
                <a:latin typeface="Times New Roman"/>
                <a:cs typeface="Times New Roman"/>
              </a:rPr>
              <a:t> Lee </a:t>
            </a:r>
          </a:p>
          <a:p>
            <a:endParaRPr lang="en-GB" sz="1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lang="en-GB" sz="1400" b="1" dirty="0">
                <a:solidFill>
                  <a:srgbClr val="000000"/>
                </a:solidFill>
                <a:latin typeface="Times New Roman"/>
                <a:cs typeface="Times New Roman"/>
              </a:rPr>
              <a:t>Team:</a:t>
            </a:r>
            <a:endParaRPr lang="en-GB" sz="1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spcBef>
                <a:spcPts val="0"/>
              </a:spcBef>
            </a:pPr>
            <a:r>
              <a:rPr lang="en-GB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Vrushabh</a:t>
            </a:r>
            <a:r>
              <a:rPr lang="en-GB" sz="1400" dirty="0">
                <a:solidFill>
                  <a:srgbClr val="000000"/>
                </a:solidFill>
                <a:latin typeface="Times New Roman"/>
                <a:cs typeface="Times New Roman"/>
              </a:rPr>
              <a:t> Desai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rgbClr val="000000"/>
                </a:solidFill>
                <a:latin typeface="Times New Roman"/>
                <a:cs typeface="Times New Roman"/>
              </a:rPr>
              <a:t>Rishabh Chadha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rgbClr val="000000"/>
                </a:solidFill>
                <a:latin typeface="Times New Roman"/>
                <a:cs typeface="Times New Roman"/>
              </a:rPr>
              <a:t>Kratika</a:t>
            </a:r>
            <a:r>
              <a:rPr lang="en-GB" sz="1400" dirty="0">
                <a:solidFill>
                  <a:srgbClr val="000000"/>
                </a:solidFill>
                <a:latin typeface="Times New Roman"/>
                <a:cs typeface="Times New Roman"/>
              </a:rPr>
              <a:t> Agrawal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GB" sz="1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GB" sz="1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F70505D-EC2C-4D1A-86DE-258377807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4335423"/>
            <a:ext cx="7763256" cy="6051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DF20BDF-18D7-4E94-9BA1-9CEB40470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35190" y="3943350"/>
            <a:ext cx="810678" cy="810676"/>
            <a:chOff x="9646920" y="5257800"/>
            <a:chExt cx="1080904" cy="1080902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8F42242-4089-4E5D-95C3-C113C73DA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46920" y="5257800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96F87F1-ABB5-42FB-86BD-EED111CD3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55011" y="5365890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56C84-CD09-41FF-A56D-7A73D865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98176"/>
            <a:ext cx="8520600" cy="613200"/>
          </a:xfrm>
        </p:spPr>
        <p:txBody>
          <a:bodyPr/>
          <a:lstStyle/>
          <a:p>
            <a:pPr algn="ctr"/>
            <a:r>
              <a:rPr lang="en-US" sz="3600">
                <a:latin typeface="Times New Roman"/>
                <a:ea typeface="+mj-lt"/>
                <a:cs typeface="+mj-lt"/>
              </a:rPr>
              <a:t>PRINCIPAL COMPONENT ANALYSIS</a:t>
            </a:r>
            <a:endParaRPr lang="en-US">
              <a:latin typeface="Times New Roman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034E7-2998-48F8-8CA8-5F5B4F0E0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08746"/>
            <a:ext cx="8520600" cy="3521439"/>
          </a:xfrm>
        </p:spPr>
        <p:txBody>
          <a:bodyPr/>
          <a:lstStyle/>
          <a:p>
            <a:pPr marL="457200" lvl="1" indent="-342900">
              <a:spcBef>
                <a:spcPts val="0"/>
              </a:spcBef>
              <a:buSzPts val="1800"/>
              <a:buChar char="§"/>
            </a:pPr>
            <a:r>
              <a:rPr lang="en-US" sz="2000">
                <a:latin typeface="Times New Roman"/>
                <a:cs typeface="Times New Roman"/>
              </a:rPr>
              <a:t>The images are resized to 64 x 64 RGB images</a:t>
            </a:r>
          </a:p>
          <a:p>
            <a:pPr>
              <a:buChar char="§"/>
            </a:pPr>
            <a:r>
              <a:rPr lang="en-US">
                <a:latin typeface="Times New Roman"/>
                <a:cs typeface="Times New Roman"/>
              </a:rPr>
              <a:t>Individual pixels are used as features.</a:t>
            </a:r>
          </a:p>
          <a:p>
            <a:pPr>
              <a:buChar char="§"/>
            </a:pPr>
            <a:r>
              <a:rPr lang="en-US">
                <a:latin typeface="Times New Roman"/>
                <a:cs typeface="Times New Roman"/>
              </a:rPr>
              <a:t>Used PCA for dimensionality reduction</a:t>
            </a:r>
          </a:p>
          <a:p>
            <a:pPr>
              <a:buChar char="§"/>
            </a:pPr>
            <a:r>
              <a:rPr lang="en-US">
                <a:latin typeface="Times New Roman"/>
                <a:cs typeface="Times New Roman"/>
              </a:rPr>
              <a:t>Number of features reduced from 12,288 to 930 on retaining 95% variance.</a:t>
            </a:r>
            <a:endParaRPr lang="en-GB">
              <a:latin typeface="Times New Roman"/>
              <a:cs typeface="Times New Roman"/>
            </a:endParaRPr>
          </a:p>
          <a:p>
            <a:pPr>
              <a:lnSpc>
                <a:spcPct val="114999"/>
              </a:lnSpc>
              <a:buChar char="§"/>
            </a:pPr>
            <a:endParaRPr lang="en-US" b="1">
              <a:latin typeface="Times New Roman"/>
              <a:cs typeface="Times New Roman"/>
            </a:endParaRPr>
          </a:p>
        </p:txBody>
      </p:sp>
      <p:pic>
        <p:nvPicPr>
          <p:cNvPr id="8" name="Picture 8" descr="A picture containing food, man&#10;&#10;Description generated with very high confidence">
            <a:extLst>
              <a:ext uri="{FF2B5EF4-FFF2-40B4-BE49-F238E27FC236}">
                <a16:creationId xmlns:a16="http://schemas.microsoft.com/office/drawing/2014/main" id="{6AAA05E3-AEB4-459E-9396-36F9DC9B7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73" r="-282" b="23154"/>
          <a:stretch/>
        </p:blipFill>
        <p:spPr>
          <a:xfrm>
            <a:off x="2236930" y="2324592"/>
            <a:ext cx="5068242" cy="210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3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101">
            <a:extLst>
              <a:ext uri="{FF2B5EF4-FFF2-40B4-BE49-F238E27FC236}">
                <a16:creationId xmlns:a16="http://schemas.microsoft.com/office/drawing/2014/main" id="{132FD491-28F3-42E7-AEBF-A9E3C462C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4672260"/>
            <a:ext cx="342900" cy="342900"/>
            <a:chOff x="11361456" y="6195813"/>
            <a:chExt cx="548640" cy="54864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AD016B6E-F283-4CFB-9099-05C8DA6AB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72D0360E-345F-4790-B0A0-03ADC36B5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100" name="Rectangle 105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7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78" y="348089"/>
            <a:ext cx="7667244" cy="60512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" name="Rectangle 109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78" y="451464"/>
            <a:ext cx="7667244" cy="1039405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" name="Rectangle 111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78" y="1528991"/>
            <a:ext cx="7667244" cy="60512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>
              <a:spcBef>
                <a:spcPct val="0"/>
              </a:spcBef>
              <a:spcAft>
                <a:spcPts val="0"/>
              </a:spcAft>
            </a:pPr>
            <a:r>
              <a:rPr lang="en-US" sz="3600">
                <a:latin typeface="Times New Roman"/>
                <a:cs typeface="Times New Roman"/>
              </a:rPr>
              <a:t>ALGORITHM IMPLEMENTATION</a:t>
            </a:r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802386" y="1740309"/>
            <a:ext cx="7543800" cy="288884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indent="-182880">
              <a:spcAft>
                <a:spcPts val="600"/>
              </a:spcAft>
              <a:buSzPct val="85000"/>
              <a:buFont typeface="Wingdings" pitchFamily="2" charset="2"/>
              <a:buChar char="§"/>
            </a:pPr>
            <a:r>
              <a:rPr lang="en-US">
                <a:latin typeface="Times New Roman"/>
                <a:cs typeface="Times New Roman"/>
              </a:rPr>
              <a:t>Split labelled data set into 75% Train, 15% Validation and 10% Test data.</a:t>
            </a:r>
          </a:p>
          <a:p>
            <a:pPr indent="-182880">
              <a:spcAft>
                <a:spcPts val="600"/>
              </a:spcAft>
              <a:buSzPct val="85000"/>
              <a:buFont typeface="Wingdings" pitchFamily="2" charset="2"/>
              <a:buChar char="§"/>
            </a:pPr>
            <a:r>
              <a:rPr lang="en-US">
                <a:latin typeface="Times New Roman"/>
                <a:cs typeface="Times New Roman"/>
              </a:rPr>
              <a:t>Used </a:t>
            </a:r>
            <a:r>
              <a:rPr lang="en-US" err="1">
                <a:latin typeface="Times New Roman"/>
                <a:cs typeface="Times New Roman"/>
              </a:rPr>
              <a:t>Scikit</a:t>
            </a:r>
            <a:r>
              <a:rPr lang="en-US">
                <a:latin typeface="Times New Roman"/>
                <a:cs typeface="Times New Roman"/>
              </a:rPr>
              <a:t>-learn to implement following algorithms:</a:t>
            </a:r>
          </a:p>
          <a:p>
            <a:pPr marL="914400" lvl="0" indent="-182880">
              <a:spcBef>
                <a:spcPts val="0"/>
              </a:spcBef>
              <a:spcAft>
                <a:spcPts val="600"/>
              </a:spcAft>
              <a:buSzPct val="85000"/>
              <a:buFont typeface="Wingdings" pitchFamily="2" charset="2"/>
              <a:buChar char="§"/>
            </a:pPr>
            <a:r>
              <a:rPr lang="en-US">
                <a:latin typeface="Times New Roman"/>
                <a:cs typeface="Times New Roman"/>
              </a:rPr>
              <a:t>Decision Tree</a:t>
            </a:r>
          </a:p>
          <a:p>
            <a:pPr marL="914400" lvl="0" indent="-182880">
              <a:spcBef>
                <a:spcPts val="0"/>
              </a:spcBef>
              <a:spcAft>
                <a:spcPts val="600"/>
              </a:spcAft>
              <a:buSzPct val="85000"/>
              <a:buFont typeface="Wingdings" pitchFamily="2" charset="2"/>
              <a:buChar char="§"/>
            </a:pPr>
            <a:r>
              <a:rPr lang="en-US">
                <a:latin typeface="Times New Roman"/>
                <a:cs typeface="Times New Roman"/>
              </a:rPr>
              <a:t>Support Vector Machine</a:t>
            </a:r>
          </a:p>
          <a:p>
            <a:pPr marL="914400" lvl="0" indent="-182880">
              <a:spcBef>
                <a:spcPts val="0"/>
              </a:spcBef>
              <a:spcAft>
                <a:spcPts val="600"/>
              </a:spcAft>
              <a:buSzPct val="85000"/>
              <a:buFont typeface="Wingdings" pitchFamily="2" charset="2"/>
              <a:buChar char="§"/>
            </a:pPr>
            <a:r>
              <a:rPr lang="en-US">
                <a:latin typeface="Times New Roman"/>
                <a:cs typeface="Times New Roman"/>
              </a:rPr>
              <a:t>Random Forest</a:t>
            </a:r>
          </a:p>
          <a:p>
            <a:pPr indent="-182880">
              <a:spcAft>
                <a:spcPts val="600"/>
              </a:spcAft>
              <a:buSzPct val="85000"/>
              <a:buFont typeface="Wingdings" pitchFamily="2" charset="2"/>
              <a:buChar char="§"/>
            </a:pPr>
            <a:r>
              <a:rPr lang="en-US">
                <a:latin typeface="Times New Roman"/>
                <a:cs typeface="Times New Roman"/>
              </a:rPr>
              <a:t>Implemented 2 Layer fully connected Neural Network </a:t>
            </a:r>
          </a:p>
          <a:p>
            <a:pPr indent="-182880">
              <a:spcAft>
                <a:spcPts val="600"/>
              </a:spcAft>
              <a:buSzPct val="85000"/>
              <a:buFont typeface="Wingdings" pitchFamily="2" charset="2"/>
              <a:buChar char="§"/>
            </a:pPr>
            <a:r>
              <a:rPr lang="en-US">
                <a:latin typeface="Times New Roman"/>
                <a:cs typeface="Times New Roman"/>
              </a:rPr>
              <a:t>Implemented Convolution Neural Network using </a:t>
            </a:r>
            <a:r>
              <a:rPr lang="en-US" err="1">
                <a:latin typeface="Times New Roman"/>
                <a:cs typeface="Times New Roman"/>
              </a:rPr>
              <a:t>Tensorflow</a:t>
            </a:r>
            <a:endParaRPr lang="en-US">
              <a:latin typeface="Times New Roman"/>
              <a:cs typeface="Times New Roman"/>
            </a:endParaRPr>
          </a:p>
        </p:txBody>
      </p:sp>
      <p:sp>
        <p:nvSpPr>
          <p:cNvPr id="109" name="Oval 113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51293" y="4672260"/>
            <a:ext cx="342900" cy="342900"/>
          </a:xfrm>
          <a:prstGeom prst="ellipse">
            <a:avLst/>
          </a:prstGeom>
          <a:blipFill dpi="0"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11" name="Oval 115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3188" y="4694155"/>
            <a:ext cx="299110" cy="299111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7EC89-8A8F-47BF-B885-CC280FCE4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imes New Roman"/>
              </a:rPr>
              <a:t>1. Support Vector Machine</a:t>
            </a:r>
            <a:endParaRPr lang="en-US" sz="3600">
              <a:latin typeface="Times New Roman"/>
              <a:cs typeface="Times New Roman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FED12-C031-4C4E-9A6C-27432AEF4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har char="§"/>
            </a:pPr>
            <a:r>
              <a:rPr lang="en-US">
                <a:latin typeface="Times New Roman"/>
              </a:rPr>
              <a:t>Implemented SVM on HOG features of the image</a:t>
            </a:r>
            <a:endParaRPr lang="en-US"/>
          </a:p>
          <a:p>
            <a:pPr>
              <a:lnSpc>
                <a:spcPct val="114999"/>
              </a:lnSpc>
              <a:buChar char="§"/>
            </a:pPr>
            <a:r>
              <a:rPr lang="en-US">
                <a:latin typeface="Times New Roman"/>
              </a:rPr>
              <a:t>Used kernels : Linear and Gaussian</a:t>
            </a:r>
            <a:endParaRPr lang="en-US">
              <a:latin typeface="Times New Roman"/>
              <a:cs typeface="Times New Roman"/>
            </a:endParaRPr>
          </a:p>
          <a:p>
            <a:pPr>
              <a:lnSpc>
                <a:spcPct val="114999"/>
              </a:lnSpc>
              <a:buChar char="§"/>
            </a:pPr>
            <a:r>
              <a:rPr lang="en-US">
                <a:latin typeface="Times New Roman"/>
              </a:rPr>
              <a:t>Varied value of "C" in order to obtain better accuracy</a:t>
            </a:r>
            <a:endParaRPr lang="en-US">
              <a:latin typeface="Times New Roman"/>
              <a:cs typeface="Times New Roman"/>
            </a:endParaRPr>
          </a:p>
        </p:txBody>
      </p:sp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FD8B2C82-83C1-4FB0-9544-8CA963D108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404832"/>
              </p:ext>
            </p:extLst>
          </p:nvPr>
        </p:nvGraphicFramePr>
        <p:xfrm>
          <a:off x="1433945" y="2743200"/>
          <a:ext cx="5764416" cy="1350816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882208">
                  <a:extLst>
                    <a:ext uri="{9D8B030D-6E8A-4147-A177-3AD203B41FA5}">
                      <a16:colId xmlns:a16="http://schemas.microsoft.com/office/drawing/2014/main" val="127701604"/>
                    </a:ext>
                  </a:extLst>
                </a:gridCol>
                <a:gridCol w="2882208">
                  <a:extLst>
                    <a:ext uri="{9D8B030D-6E8A-4147-A177-3AD203B41FA5}">
                      <a16:colId xmlns:a16="http://schemas.microsoft.com/office/drawing/2014/main" val="950825729"/>
                    </a:ext>
                  </a:extLst>
                </a:gridCol>
              </a:tblGrid>
              <a:tr h="45027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Train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Accuracy</a:t>
                      </a:r>
                      <a:endParaRPr lang="en-US" sz="1400" dirty="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82917"/>
                  </a:ext>
                </a:extLst>
              </a:tr>
              <a:tr h="45027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tx1"/>
                          </a:solidFill>
                          <a:latin typeface="Times New Roman"/>
                        </a:rPr>
                        <a:t>64x64 RGB Image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79.8%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250139"/>
                  </a:ext>
                </a:extLst>
              </a:tr>
              <a:tr h="45027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tx1"/>
                          </a:solidFill>
                          <a:latin typeface="Times New Roman"/>
                        </a:rPr>
                        <a:t>HOG FDs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82.2%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3258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3104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7EC89-8A8F-47BF-B885-CC280FCE4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imes New Roman"/>
              </a:rPr>
              <a:t>2. </a:t>
            </a:r>
            <a:r>
              <a:rPr lang="en-US" sz="3600">
                <a:solidFill>
                  <a:schemeClr val="tx1"/>
                </a:solidFill>
                <a:latin typeface="Times New Roman"/>
              </a:rPr>
              <a:t>DECISION TREE</a:t>
            </a:r>
            <a:endParaRPr lang="en-US" sz="3600">
              <a:solidFill>
                <a:schemeClr val="tx1"/>
              </a:solidFill>
              <a:ea typeface="+mj-lt"/>
              <a:cs typeface="+mj-lt"/>
            </a:endParaRPr>
          </a:p>
          <a:p>
            <a:endParaRPr lang="en-US" sz="3600">
              <a:latin typeface="Times New Roman"/>
              <a:cs typeface="Times New Roman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FED12-C031-4C4E-9A6C-27432AEF4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buChar char="§"/>
            </a:pPr>
            <a:r>
              <a:rPr lang="en-US">
                <a:latin typeface="Times New Roman"/>
                <a:ea typeface="+mn-lt"/>
                <a:cs typeface="+mn-lt"/>
              </a:rPr>
              <a:t>Train Data: Gray images, RGB images, PCA features, Sobel Edges</a:t>
            </a:r>
            <a:endParaRPr lang="en-US">
              <a:latin typeface="Times New Roman"/>
              <a:cs typeface="Times New Roman"/>
            </a:endParaRPr>
          </a:p>
          <a:p>
            <a:pPr>
              <a:lnSpc>
                <a:spcPct val="110000"/>
              </a:lnSpc>
              <a:buChar char="§"/>
            </a:pPr>
            <a:r>
              <a:rPr lang="en-US">
                <a:latin typeface="Times New Roman"/>
                <a:ea typeface="+mn-lt"/>
                <a:cs typeface="+mn-lt"/>
              </a:rPr>
              <a:t>Tried Pruning</a:t>
            </a:r>
            <a:endParaRPr lang="en-US">
              <a:latin typeface="Times New Roman"/>
              <a:cs typeface="Times New Roman"/>
            </a:endParaRPr>
          </a:p>
        </p:txBody>
      </p:sp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D790958C-8A1A-4C98-857F-770D482562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427603"/>
              </p:ext>
            </p:extLst>
          </p:nvPr>
        </p:nvGraphicFramePr>
        <p:xfrm>
          <a:off x="1934344" y="2461844"/>
          <a:ext cx="5120640" cy="1854193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127701604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9508257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Times New Roman"/>
                        </a:rPr>
                        <a:t>Image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Times New Roman"/>
                        </a:rPr>
                        <a:t>Accuracy</a:t>
                      </a:r>
                      <a:endParaRPr lang="en-US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82917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Times New Roman"/>
                        </a:rPr>
                        <a:t>Gray Scale Image</a:t>
                      </a:r>
                      <a:endParaRPr lang="en-US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Times New Roman"/>
                        </a:rPr>
                        <a:t>49.6%</a:t>
                      </a:r>
                      <a:endParaRPr lang="en-US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013267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Times New Roman"/>
                        </a:rPr>
                        <a:t>PCA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Times New Roman"/>
                        </a:rPr>
                        <a:t>80.2%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3546699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Times New Roman"/>
                        </a:rPr>
                        <a:t>Sobel Egde Images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Times New Roman"/>
                        </a:rPr>
                        <a:t>81.9%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317677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Times New Roman"/>
                        </a:rPr>
                        <a:t>64x64 RGB Image</a:t>
                      </a:r>
                      <a:endParaRPr lang="en-US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Times New Roman"/>
                        </a:rPr>
                        <a:t>87.1%</a:t>
                      </a:r>
                      <a:endParaRPr lang="en-US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439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9988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7EC89-8A8F-47BF-B885-CC280FCE4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imes New Roman"/>
              </a:rPr>
              <a:t>3. Random Forest</a:t>
            </a:r>
            <a:endParaRPr lang="en-US" sz="3600">
              <a:latin typeface="Times New Roman"/>
              <a:cs typeface="Times New Roman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FED12-C031-4C4E-9A6C-27432AEF4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har char="§"/>
            </a:pPr>
            <a:r>
              <a:rPr lang="en-US" err="1">
                <a:latin typeface="Times New Roman"/>
              </a:rPr>
              <a:t>Scikit</a:t>
            </a:r>
            <a:r>
              <a:rPr lang="en-US">
                <a:latin typeface="Times New Roman"/>
              </a:rPr>
              <a:t>-Learn Library</a:t>
            </a:r>
            <a:endParaRPr lang="en-US"/>
          </a:p>
          <a:p>
            <a:pPr>
              <a:lnSpc>
                <a:spcPct val="114999"/>
              </a:lnSpc>
              <a:buChar char="§"/>
            </a:pPr>
            <a:r>
              <a:rPr lang="en-US">
                <a:latin typeface="Times New Roman"/>
              </a:rPr>
              <a:t>Different number of trees</a:t>
            </a:r>
            <a:endParaRPr lang="en-US">
              <a:latin typeface="Times New Roman"/>
              <a:cs typeface="Times New Roman"/>
            </a:endParaRPr>
          </a:p>
          <a:p>
            <a:pPr>
              <a:lnSpc>
                <a:spcPct val="114999"/>
              </a:lnSpc>
              <a:buChar char="§"/>
            </a:pPr>
            <a:r>
              <a:rPr lang="en-US">
                <a:latin typeface="Times New Roman"/>
              </a:rPr>
              <a:t>Train data: Gray images, RGB images &amp; K-means clustered images</a:t>
            </a:r>
            <a:endParaRPr lang="en-US">
              <a:latin typeface="Times New Roman"/>
              <a:cs typeface="Times New Roman"/>
            </a:endParaRPr>
          </a:p>
          <a:p>
            <a:pPr marL="114300" indent="0">
              <a:lnSpc>
                <a:spcPct val="114999"/>
              </a:lnSpc>
              <a:buNone/>
            </a:pPr>
            <a:endParaRPr lang="en-US">
              <a:latin typeface="Times New Roman"/>
              <a:cs typeface="Times New Roman"/>
            </a:endParaRPr>
          </a:p>
        </p:txBody>
      </p:sp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6E2E9607-EB02-42FB-8D7E-01C6A840FE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873580"/>
              </p:ext>
            </p:extLst>
          </p:nvPr>
        </p:nvGraphicFramePr>
        <p:xfrm>
          <a:off x="1693718" y="2649681"/>
          <a:ext cx="5566720" cy="148590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783360">
                  <a:extLst>
                    <a:ext uri="{9D8B030D-6E8A-4147-A177-3AD203B41FA5}">
                      <a16:colId xmlns:a16="http://schemas.microsoft.com/office/drawing/2014/main" val="127701604"/>
                    </a:ext>
                  </a:extLst>
                </a:gridCol>
                <a:gridCol w="2783360">
                  <a:extLst>
                    <a:ext uri="{9D8B030D-6E8A-4147-A177-3AD203B41FA5}">
                      <a16:colId xmlns:a16="http://schemas.microsoft.com/office/drawing/2014/main" val="95082572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Times New Roman"/>
                        </a:rPr>
                        <a:t>Train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Times New Roman"/>
                        </a:rPr>
                        <a:t>Accuracy</a:t>
                      </a:r>
                      <a:endParaRPr lang="en-US" sz="140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8291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Times New Roman"/>
                        </a:rPr>
                        <a:t>64x64 Gray Image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Times New Roman"/>
                        </a:rPr>
                        <a:t>78.1%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250139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chemeClr val="tx1"/>
                          </a:solidFill>
                          <a:latin typeface="Times New Roman"/>
                        </a:rPr>
                        <a:t>K-means clustered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Times New Roman"/>
                        </a:rPr>
                        <a:t>77.3%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325874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Times New Roman"/>
                        </a:rPr>
                        <a:t>RGB Image</a:t>
                      </a:r>
                      <a:endParaRPr lang="en-US" sz="14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Times New Roman"/>
                        </a:rPr>
                        <a:t>89.4%</a:t>
                      </a:r>
                      <a:endParaRPr lang="en-US" sz="140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439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1991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7EC89-8A8F-47BF-B885-CC280FCE4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imes New Roman"/>
              </a:rPr>
              <a:t>4. 2-Layered Neural Network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FED12-C031-4C4E-9A6C-27432AEF4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har char="§"/>
            </a:pPr>
            <a:r>
              <a:rPr lang="en-US" err="1">
                <a:latin typeface="Times New Roman"/>
              </a:rPr>
              <a:t>Keras</a:t>
            </a:r>
            <a:r>
              <a:rPr lang="en-US">
                <a:latin typeface="Times New Roman"/>
              </a:rPr>
              <a:t> library</a:t>
            </a:r>
            <a:endParaRPr lang="en-US"/>
          </a:p>
          <a:p>
            <a:pPr>
              <a:lnSpc>
                <a:spcPct val="114999"/>
              </a:lnSpc>
              <a:buChar char="§"/>
            </a:pPr>
            <a:r>
              <a:rPr lang="en-US">
                <a:latin typeface="Times New Roman"/>
              </a:rPr>
              <a:t>Different combinations of number of neuron units</a:t>
            </a:r>
            <a:endParaRPr lang="en-US">
              <a:latin typeface="Times New Roman"/>
              <a:cs typeface="Times New Roman"/>
            </a:endParaRPr>
          </a:p>
          <a:p>
            <a:pPr>
              <a:lnSpc>
                <a:spcPct val="114999"/>
              </a:lnSpc>
              <a:buChar char="§"/>
            </a:pPr>
            <a:r>
              <a:rPr lang="en-US">
                <a:latin typeface="Times New Roman"/>
              </a:rPr>
              <a:t>Varied activation functions on layers</a:t>
            </a:r>
            <a:endParaRPr lang="en-US">
              <a:latin typeface="Times New Roman"/>
              <a:cs typeface="Times New Roman"/>
            </a:endParaRPr>
          </a:p>
          <a:p>
            <a:pPr marL="114300" indent="0">
              <a:lnSpc>
                <a:spcPct val="114999"/>
              </a:lnSpc>
              <a:buNone/>
            </a:pPr>
            <a:endParaRPr lang="en-US">
              <a:latin typeface="Times New Roman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A6255A7-7FCE-41C3-80E3-9E48FEF283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656554"/>
              </p:ext>
            </p:extLst>
          </p:nvPr>
        </p:nvGraphicFramePr>
        <p:xfrm>
          <a:off x="1776845" y="2587336"/>
          <a:ext cx="5297572" cy="1423554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648786">
                  <a:extLst>
                    <a:ext uri="{9D8B030D-6E8A-4147-A177-3AD203B41FA5}">
                      <a16:colId xmlns:a16="http://schemas.microsoft.com/office/drawing/2014/main" val="127701604"/>
                    </a:ext>
                  </a:extLst>
                </a:gridCol>
                <a:gridCol w="2648786">
                  <a:extLst>
                    <a:ext uri="{9D8B030D-6E8A-4147-A177-3AD203B41FA5}">
                      <a16:colId xmlns:a16="http://schemas.microsoft.com/office/drawing/2014/main" val="950825729"/>
                    </a:ext>
                  </a:extLst>
                </a:gridCol>
              </a:tblGrid>
              <a:tr h="47451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Times New Roman"/>
                        </a:rPr>
                        <a:t>Image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Times New Roman"/>
                        </a:rPr>
                        <a:t>Accuracy</a:t>
                      </a:r>
                      <a:endParaRPr lang="en-US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82917"/>
                  </a:ext>
                </a:extLst>
              </a:tr>
              <a:tr h="47451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Times New Roman"/>
                        </a:rPr>
                        <a:t>64x64 Gray Scale Image</a:t>
                      </a:r>
                      <a:endParaRPr lang="en-US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Times New Roman"/>
                        </a:rPr>
                        <a:t>88.6%</a:t>
                      </a:r>
                      <a:endParaRPr lang="en-US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013267"/>
                  </a:ext>
                </a:extLst>
              </a:tr>
              <a:tr h="47451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Times New Roman"/>
                        </a:rPr>
                        <a:t>64x64 RGB Image</a:t>
                      </a:r>
                      <a:endParaRPr lang="en-US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Times New Roman"/>
                        </a:rPr>
                        <a:t>92.7%</a:t>
                      </a:r>
                      <a:endParaRPr lang="en-US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439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5761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7EC89-8A8F-47BF-B885-CC280FCE4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>
                <a:latin typeface="Times New Roman"/>
              </a:rPr>
              <a:t>5. Convolution Neural Network</a:t>
            </a:r>
            <a:endParaRPr lang="en-US" sz="3600">
              <a:latin typeface="Times New Roman"/>
              <a:cs typeface="Times New Roman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FED12-C031-4C4E-9A6C-27432AEF4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har char="§"/>
            </a:pPr>
            <a:r>
              <a:rPr lang="en-US">
                <a:latin typeface="Times New Roman"/>
              </a:rPr>
              <a:t>Trained model on 100x100 sized RGB images data set using TensorFlow.</a:t>
            </a:r>
            <a:endParaRPr lang="en-US"/>
          </a:p>
          <a:p>
            <a:pPr>
              <a:lnSpc>
                <a:spcPct val="114999"/>
              </a:lnSpc>
              <a:buChar char="§"/>
            </a:pPr>
            <a:r>
              <a:rPr lang="en-US">
                <a:latin typeface="Times New Roman"/>
              </a:rPr>
              <a:t>Explored various hyper parameters such as:</a:t>
            </a:r>
            <a:endParaRPr lang="en-US">
              <a:latin typeface="Times New Roman"/>
              <a:cs typeface="Times New Roman"/>
            </a:endParaRPr>
          </a:p>
          <a:p>
            <a:pPr lvl="1">
              <a:lnSpc>
                <a:spcPct val="114999"/>
              </a:lnSpc>
              <a:spcBef>
                <a:spcPts val="0"/>
              </a:spcBef>
              <a:buFont typeface="Wingdings"/>
              <a:buChar char="Ø"/>
            </a:pPr>
            <a:r>
              <a:rPr lang="en-US" sz="1800">
                <a:latin typeface="Times New Roman"/>
              </a:rPr>
              <a:t>Number of Kernels and Kernel Size in convolution layer</a:t>
            </a:r>
            <a:endParaRPr lang="en-US" sz="1800">
              <a:latin typeface="Times New Roman"/>
              <a:cs typeface="Times New Roman"/>
            </a:endParaRPr>
          </a:p>
          <a:p>
            <a:pPr lvl="1">
              <a:lnSpc>
                <a:spcPct val="114999"/>
              </a:lnSpc>
              <a:spcBef>
                <a:spcPts val="0"/>
              </a:spcBef>
              <a:buFont typeface="Wingdings"/>
              <a:buChar char="Ø"/>
            </a:pPr>
            <a:r>
              <a:rPr lang="en-US" sz="1800">
                <a:latin typeface="Times New Roman"/>
              </a:rPr>
              <a:t>Number of Neurons in hidden layer</a:t>
            </a:r>
            <a:endParaRPr lang="en-US" sz="1800">
              <a:latin typeface="Times New Roman"/>
              <a:cs typeface="Times New Roman"/>
            </a:endParaRPr>
          </a:p>
          <a:p>
            <a:pPr lvl="1">
              <a:lnSpc>
                <a:spcPct val="114999"/>
              </a:lnSpc>
              <a:spcBef>
                <a:spcPts val="0"/>
              </a:spcBef>
              <a:buFont typeface="Wingdings"/>
              <a:buChar char="Ø"/>
            </a:pPr>
            <a:r>
              <a:rPr lang="en-US" sz="1800">
                <a:latin typeface="Times New Roman"/>
              </a:rPr>
              <a:t>Number of Epochs</a:t>
            </a:r>
            <a:r>
              <a:rPr lang="en-US">
                <a:latin typeface="Times New Roman"/>
              </a:rPr>
              <a:t> </a:t>
            </a:r>
            <a:endParaRPr lang="en-US" sz="1800">
              <a:latin typeface="Times New Roman"/>
              <a:cs typeface="Times New Roman"/>
            </a:endParaRPr>
          </a:p>
          <a:p>
            <a:pPr lvl="1">
              <a:lnSpc>
                <a:spcPct val="114999"/>
              </a:lnSpc>
              <a:spcBef>
                <a:spcPts val="0"/>
              </a:spcBef>
              <a:buFont typeface="Wingdings"/>
              <a:buChar char="Ø"/>
            </a:pPr>
            <a:r>
              <a:rPr lang="en-US" sz="1800">
                <a:latin typeface="Times New Roman"/>
              </a:rPr>
              <a:t>Optimizer: Adam and SGD</a:t>
            </a:r>
            <a:endParaRPr lang="en-US" sz="1800">
              <a:latin typeface="Times New Roman"/>
              <a:cs typeface="Times New Roman"/>
            </a:endParaRPr>
          </a:p>
          <a:p>
            <a:pPr lvl="1">
              <a:lnSpc>
                <a:spcPct val="114999"/>
              </a:lnSpc>
              <a:spcBef>
                <a:spcPts val="0"/>
              </a:spcBef>
              <a:buFont typeface="Wingdings"/>
              <a:buChar char="Ø"/>
            </a:pPr>
            <a:r>
              <a:rPr lang="en-US" sz="1800">
                <a:latin typeface="Times New Roman"/>
              </a:rPr>
              <a:t>Learning Rate in SGD</a:t>
            </a:r>
            <a:endParaRPr lang="en-US" sz="1800">
              <a:latin typeface="Times New Roman"/>
              <a:cs typeface="Times New Roman"/>
            </a:endParaRPr>
          </a:p>
          <a:p>
            <a:pPr lvl="1">
              <a:lnSpc>
                <a:spcPct val="114999"/>
              </a:lnSpc>
              <a:spcBef>
                <a:spcPts val="0"/>
              </a:spcBef>
              <a:buFont typeface="Wingdings"/>
              <a:buChar char="Ø"/>
            </a:pPr>
            <a:r>
              <a:rPr lang="en-US" sz="1800">
                <a:latin typeface="Times New Roman"/>
              </a:rPr>
              <a:t>Number of  CNN Layers and Hidden Layers </a:t>
            </a:r>
            <a:endParaRPr lang="en-US" sz="1800">
              <a:latin typeface="Times New Roman"/>
              <a:cs typeface="Times New Roman"/>
            </a:endParaRPr>
          </a:p>
          <a:p>
            <a:pPr lvl="1">
              <a:lnSpc>
                <a:spcPct val="114999"/>
              </a:lnSpc>
              <a:spcBef>
                <a:spcPts val="0"/>
              </a:spcBef>
              <a:buFont typeface="Wingdings"/>
              <a:buChar char="Ø"/>
            </a:pPr>
            <a:endParaRPr lang="en-US" sz="1800">
              <a:latin typeface="Times New Roman"/>
            </a:endParaRPr>
          </a:p>
          <a:p>
            <a:pPr lvl="1">
              <a:lnSpc>
                <a:spcPct val="114999"/>
              </a:lnSpc>
              <a:spcBef>
                <a:spcPts val="0"/>
              </a:spcBef>
              <a:buFont typeface="Wingdings"/>
              <a:buChar char="Ø"/>
            </a:pPr>
            <a:endParaRPr lang="en-US" sz="1800">
              <a:latin typeface="Times New Roman"/>
            </a:endParaRPr>
          </a:p>
          <a:p>
            <a:pPr lvl="1">
              <a:lnSpc>
                <a:spcPct val="114999"/>
              </a:lnSpc>
              <a:spcBef>
                <a:spcPts val="0"/>
              </a:spcBef>
              <a:buFont typeface="Wingdings"/>
              <a:buChar char="Ø"/>
            </a:pPr>
            <a:endParaRPr lang="en-US" sz="1800">
              <a:latin typeface="Times New Roman"/>
            </a:endParaRPr>
          </a:p>
          <a:p>
            <a:pPr lvl="1">
              <a:lnSpc>
                <a:spcPct val="114999"/>
              </a:lnSpc>
            </a:pPr>
            <a:endParaRPr lang="en-US" sz="1600">
              <a:latin typeface="Times New Roman"/>
            </a:endParaRPr>
          </a:p>
          <a:p>
            <a:pPr marL="825500" lvl="1" indent="-285750">
              <a:lnSpc>
                <a:spcPct val="114999"/>
              </a:lnSpc>
            </a:pPr>
            <a:endParaRPr lang="en-US">
              <a:latin typeface="Times New Roman"/>
            </a:endParaRPr>
          </a:p>
          <a:p>
            <a:pPr marL="400050" indent="-285750">
              <a:lnSpc>
                <a:spcPct val="114999"/>
              </a:lnSpc>
            </a:pPr>
            <a:endParaRPr lang="en-US">
              <a:latin typeface="Times New Roman"/>
            </a:endParaRPr>
          </a:p>
          <a:p>
            <a:pPr>
              <a:lnSpc>
                <a:spcPct val="114999"/>
              </a:lnSpc>
            </a:pPr>
            <a:endParaRPr lang="en-US">
              <a:latin typeface="Times New Roman"/>
            </a:endParaRPr>
          </a:p>
          <a:p>
            <a:pPr marL="114300" indent="0">
              <a:lnSpc>
                <a:spcPct val="114999"/>
              </a:lnSpc>
              <a:buNone/>
            </a:pPr>
            <a:endParaRPr lang="en-US">
              <a:latin typeface="Times New Roman"/>
            </a:endParaRPr>
          </a:p>
          <a:p>
            <a:pPr marL="114300" indent="0">
              <a:lnSpc>
                <a:spcPct val="114999"/>
              </a:lnSpc>
              <a:buNone/>
            </a:pPr>
            <a:endParaRPr lang="en-US">
              <a:latin typeface="Times New Roman"/>
            </a:endParaRPr>
          </a:p>
          <a:p>
            <a:pPr marL="114300" indent="0">
              <a:lnSpc>
                <a:spcPct val="114999"/>
              </a:lnSpc>
              <a:buNone/>
            </a:pPr>
            <a:endParaRPr lang="en-US">
              <a:latin typeface="Times New Roman"/>
            </a:endParaRPr>
          </a:p>
          <a:p>
            <a:pPr marL="114300" indent="0">
              <a:lnSpc>
                <a:spcPct val="114999"/>
              </a:lnSpc>
              <a:buNone/>
            </a:pPr>
            <a:endParaRPr lang="en-US">
              <a:latin typeface="Times New Roman"/>
            </a:endParaRPr>
          </a:p>
          <a:p>
            <a:pPr marL="400050" indent="-285750">
              <a:lnSpc>
                <a:spcPct val="114999"/>
              </a:lnSpc>
            </a:pPr>
            <a:endParaRPr lang="en-US">
              <a:latin typeface="Times New Roman"/>
            </a:endParaRPr>
          </a:p>
          <a:p>
            <a:pPr marL="114300" indent="0">
              <a:lnSpc>
                <a:spcPct val="114999"/>
              </a:lnSpc>
              <a:buNone/>
            </a:pPr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247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07655-BD20-4F3B-85DB-C38228ED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Font typeface="Old Standard TT"/>
            </a:pPr>
            <a:r>
              <a:rPr lang="en-US" sz="3600" kern="0">
                <a:solidFill>
                  <a:srgbClr val="000000"/>
                </a:solidFill>
                <a:latin typeface="Times New Roman"/>
                <a:cs typeface="Times New Roman"/>
              </a:rPr>
              <a:t>Optimizer : ADAM vs SGD </a:t>
            </a:r>
            <a:endParaRPr lang="en-US" sz="3600">
              <a:latin typeface="Times New Roman"/>
              <a:cs typeface="Arial" panose="020B060402020202020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AE58A-1A9F-408D-A003-2026EA6CA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71600"/>
            <a:ext cx="3367247" cy="3397200"/>
          </a:xfrm>
        </p:spPr>
        <p:txBody>
          <a:bodyPr/>
          <a:lstStyle/>
          <a:p>
            <a:pPr>
              <a:buChar char="§"/>
            </a:pPr>
            <a:endParaRPr lang="en-US">
              <a:latin typeface="Times New Roman"/>
              <a:cs typeface="Times New Roman"/>
            </a:endParaRPr>
          </a:p>
          <a:p>
            <a:pPr>
              <a:buChar char="§"/>
            </a:pPr>
            <a:r>
              <a:rPr lang="en-US">
                <a:latin typeface="Times New Roman"/>
                <a:cs typeface="Times New Roman"/>
              </a:rPr>
              <a:t>Test Accuracy:</a:t>
            </a:r>
            <a:endParaRPr lang="en-US">
              <a:latin typeface="Rockwell" panose="02060603020205020403"/>
              <a:cs typeface="Times New Roman"/>
            </a:endParaRPr>
          </a:p>
          <a:p>
            <a:pPr lvl="1">
              <a:buChar char="§"/>
            </a:pPr>
            <a:r>
              <a:rPr lang="en-US">
                <a:latin typeface="Times New Roman"/>
                <a:cs typeface="Times New Roman"/>
              </a:rPr>
              <a:t> Adam: 97.89%</a:t>
            </a:r>
            <a:endParaRPr lang="en-US">
              <a:latin typeface="Rockwell" panose="02060603020205020403"/>
              <a:cs typeface="Times New Roman"/>
            </a:endParaRPr>
          </a:p>
          <a:p>
            <a:pPr lvl="1">
              <a:buChar char="§"/>
            </a:pPr>
            <a:r>
              <a:rPr lang="en-US">
                <a:latin typeface="Times New Roman"/>
                <a:cs typeface="Times New Roman"/>
              </a:rPr>
              <a:t>SGD (Learning rate = 0.01 ): 97%   </a:t>
            </a:r>
            <a:endParaRPr lang="en-US"/>
          </a:p>
          <a:p>
            <a:pPr>
              <a:buChar char="§"/>
            </a:pPr>
            <a:endParaRPr lang="en-US">
              <a:latin typeface="Times New Roman"/>
              <a:cs typeface="Times New Roman"/>
            </a:endParaRPr>
          </a:p>
          <a:p>
            <a:pPr>
              <a:buChar char="§"/>
            </a:pPr>
            <a:r>
              <a:rPr lang="en-US">
                <a:latin typeface="Times New Roman"/>
                <a:ea typeface="+mn-lt"/>
                <a:cs typeface="+mn-lt"/>
              </a:rPr>
              <a:t>Adam generalize poorly compared to SGD, but it converge faster compare to SGD</a:t>
            </a:r>
            <a:endParaRPr lang="en-US">
              <a:latin typeface="Times New Roman"/>
              <a:cs typeface="Times New Roman"/>
            </a:endParaRPr>
          </a:p>
          <a:p>
            <a:pPr marL="114300" indent="0">
              <a:buNone/>
            </a:pPr>
            <a:endParaRPr lang="en-US">
              <a:latin typeface="Times New Roman"/>
              <a:cs typeface="Times New Roman"/>
            </a:endParaRPr>
          </a:p>
        </p:txBody>
      </p:sp>
      <p:pic>
        <p:nvPicPr>
          <p:cNvPr id="6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4DD0140C-4112-474E-AD2F-3C613B300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089" y="1173602"/>
            <a:ext cx="2693376" cy="1755550"/>
          </a:xfrm>
          <a:prstGeom prst="rect">
            <a:avLst/>
          </a:prstGeom>
        </p:spPr>
      </p:pic>
      <p:pic>
        <p:nvPicPr>
          <p:cNvPr id="8" name="Picture 8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BEE86CA5-6CC6-4C69-A243-352C24F19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740" y="1169512"/>
            <a:ext cx="2656936" cy="1764102"/>
          </a:xfrm>
          <a:prstGeom prst="rect">
            <a:avLst/>
          </a:prstGeom>
        </p:spPr>
      </p:pic>
      <p:pic>
        <p:nvPicPr>
          <p:cNvPr id="10" name="Picture 10" descr="A close up of a map&#10;&#10;Description generated with high confidence">
            <a:extLst>
              <a:ext uri="{FF2B5EF4-FFF2-40B4-BE49-F238E27FC236}">
                <a16:creationId xmlns:a16="http://schemas.microsoft.com/office/drawing/2014/main" id="{F99F4237-7795-4001-AB32-C5C4B24E4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846" y="2924205"/>
            <a:ext cx="2646153" cy="1874089"/>
          </a:xfrm>
          <a:prstGeom prst="rect">
            <a:avLst/>
          </a:prstGeom>
        </p:spPr>
      </p:pic>
      <p:pic>
        <p:nvPicPr>
          <p:cNvPr id="12" name="Picture 12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3253E59C-2FB4-46DC-BD80-B7E377BD8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461" y="2924206"/>
            <a:ext cx="2656936" cy="193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48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17532-FF86-4E9D-9113-39D252BFB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>
                <a:latin typeface="Times New Roman"/>
                <a:cs typeface="Times New Roman"/>
              </a:rPr>
              <a:t>SGD: learning rate   </a:t>
            </a:r>
            <a:endParaRPr lang="en-US">
              <a:latin typeface="Rockwell Condensed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EE367-F5C8-4F1F-9F61-BC0D1A458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12480"/>
            <a:ext cx="8520600" cy="3456320"/>
          </a:xfrm>
        </p:spPr>
        <p:txBody>
          <a:bodyPr/>
          <a:lstStyle/>
          <a:p>
            <a:pPr>
              <a:buChar char="§"/>
            </a:pPr>
            <a:r>
              <a:rPr lang="en-US">
                <a:latin typeface="Times New Roman"/>
                <a:cs typeface="Times New Roman"/>
              </a:rPr>
              <a:t>All the model hyper parameter are constant varying learning rate.</a:t>
            </a:r>
            <a:endParaRPr lang="en-US"/>
          </a:p>
          <a:p>
            <a:pPr marL="114300" indent="0">
              <a:buNone/>
            </a:pPr>
            <a:endParaRPr lang="en-US">
              <a:latin typeface="Times New Roman"/>
              <a:cs typeface="Times New Roman"/>
            </a:endParaRPr>
          </a:p>
          <a:p>
            <a:pPr marL="114300" indent="0">
              <a:buNone/>
            </a:pPr>
            <a:endParaRPr lang="en-US">
              <a:latin typeface="Times New Roman"/>
              <a:cs typeface="Times New Roman"/>
            </a:endParaRPr>
          </a:p>
          <a:p>
            <a:pPr marL="114300" indent="0">
              <a:buNone/>
            </a:pPr>
            <a:endParaRPr lang="en-US">
              <a:latin typeface="Times New Roman"/>
              <a:cs typeface="Times New Roman"/>
            </a:endParaRPr>
          </a:p>
          <a:p>
            <a:pPr marL="114300" indent="0">
              <a:buNone/>
            </a:pPr>
            <a:endParaRPr lang="en-US">
              <a:latin typeface="Times New Roman"/>
              <a:cs typeface="Times New Roman"/>
            </a:endParaRPr>
          </a:p>
        </p:txBody>
      </p:sp>
      <p:pic>
        <p:nvPicPr>
          <p:cNvPr id="8" name="Picture 8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C428FABE-46D4-4A1F-ABE3-DC9A6EDEE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19" y="1772073"/>
            <a:ext cx="2886075" cy="1910442"/>
          </a:xfrm>
          <a:prstGeom prst="rect">
            <a:avLst/>
          </a:prstGeom>
        </p:spPr>
      </p:pic>
      <p:pic>
        <p:nvPicPr>
          <p:cNvPr id="12" name="Picture 12" descr="A screenshot of a map&#10;&#10;Description generated with very high confidence">
            <a:extLst>
              <a:ext uri="{FF2B5EF4-FFF2-40B4-BE49-F238E27FC236}">
                <a16:creationId xmlns:a16="http://schemas.microsoft.com/office/drawing/2014/main" id="{63E4859D-F0DB-4AD3-9957-1C44EC19E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287" y="1692665"/>
            <a:ext cx="2845253" cy="2128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E67AA30-90BB-4F14-BEDD-73DB4160B592}"/>
              </a:ext>
            </a:extLst>
          </p:cNvPr>
          <p:cNvSpPr txBox="1"/>
          <p:nvPr/>
        </p:nvSpPr>
        <p:spPr>
          <a:xfrm>
            <a:off x="557211" y="4047445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Learning Rate: 0.001</a:t>
            </a:r>
          </a:p>
          <a:p>
            <a:pPr algn="ctr"/>
            <a:r>
              <a:rPr lang="en-US"/>
              <a:t>Test Accuracy: 81%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F725F9-1E5E-43DA-9587-A50A8952B85B}"/>
              </a:ext>
            </a:extLst>
          </p:cNvPr>
          <p:cNvSpPr txBox="1"/>
          <p:nvPr/>
        </p:nvSpPr>
        <p:spPr>
          <a:xfrm>
            <a:off x="3200399" y="4047445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Learning Rate: 0.01</a:t>
            </a:r>
          </a:p>
          <a:p>
            <a:pPr algn="ctr"/>
            <a:r>
              <a:rPr lang="en-US"/>
              <a:t>Test Accuracy: 96.8%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BE6F49-D7D0-4CC3-8BA1-19B98E31978A}"/>
              </a:ext>
            </a:extLst>
          </p:cNvPr>
          <p:cNvSpPr txBox="1"/>
          <p:nvPr/>
        </p:nvSpPr>
        <p:spPr>
          <a:xfrm>
            <a:off x="6231391" y="4047445"/>
            <a:ext cx="215128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Learning Rate: 0.1</a:t>
            </a:r>
          </a:p>
          <a:p>
            <a:pPr algn="ctr"/>
            <a:r>
              <a:rPr lang="en-US"/>
              <a:t>Test Accuracy: 97.32%</a:t>
            </a:r>
          </a:p>
        </p:txBody>
      </p:sp>
      <p:pic>
        <p:nvPicPr>
          <p:cNvPr id="18" name="Picture 18" descr="A close up of a map&#10;&#10;Description generated with high confidence">
            <a:extLst>
              <a:ext uri="{FF2B5EF4-FFF2-40B4-BE49-F238E27FC236}">
                <a16:creationId xmlns:a16="http://schemas.microsoft.com/office/drawing/2014/main" id="{B060571F-7BCB-4BDD-ADBC-E2328076F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769609"/>
            <a:ext cx="2743200" cy="198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49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DAF19-EEE9-44A9-AA5B-56300A8A0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>
                <a:latin typeface="Times New Roman"/>
                <a:cs typeface="Times New Roman"/>
              </a:rPr>
              <a:t>VGG16 </a:t>
            </a:r>
            <a:r>
              <a:rPr lang="en-US" sz="3000">
                <a:latin typeface="Times New Roman"/>
                <a:ea typeface="+mj-lt"/>
                <a:cs typeface="+mj-lt"/>
              </a:rPr>
              <a:t>architecture 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6E1FA-5D76-4AA7-81A7-9F793912A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71600"/>
            <a:ext cx="4407842" cy="3397200"/>
          </a:xfrm>
        </p:spPr>
        <p:txBody>
          <a:bodyPr/>
          <a:lstStyle/>
          <a:p>
            <a:pPr>
              <a:buChar char="§"/>
            </a:pPr>
            <a:r>
              <a:rPr lang="en-US">
                <a:latin typeface="Times New Roman"/>
                <a:ea typeface="+mn-lt"/>
                <a:cs typeface="+mn-lt"/>
              </a:rPr>
              <a:t>VGG16 is used for Deep Convolutional Networks for Large-Scale Image Recognition.</a:t>
            </a:r>
            <a:endParaRPr lang="en-US">
              <a:latin typeface="Times New Roman"/>
              <a:cs typeface="Times New Roman"/>
            </a:endParaRPr>
          </a:p>
          <a:p>
            <a:pPr>
              <a:buChar char="§"/>
            </a:pPr>
            <a:r>
              <a:rPr lang="en-US">
                <a:latin typeface="Times New Roman"/>
                <a:cs typeface="Times New Roman"/>
              </a:rPr>
              <a:t>Test Accuracy: 98.28%</a:t>
            </a:r>
          </a:p>
          <a:p>
            <a:pPr>
              <a:buChar char="§"/>
            </a:pPr>
            <a:r>
              <a:rPr lang="en-US">
                <a:latin typeface="Times New Roman"/>
                <a:cs typeface="Times New Roman"/>
              </a:rPr>
              <a:t>VGG16 model generalizes very well  </a:t>
            </a:r>
          </a:p>
        </p:txBody>
      </p:sp>
      <p:pic>
        <p:nvPicPr>
          <p:cNvPr id="6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id="{AFDF1D07-675E-4FCA-8DED-E58DF802E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052" y="1389225"/>
            <a:ext cx="3978047" cy="1232255"/>
          </a:xfrm>
          <a:prstGeom prst="rect">
            <a:avLst/>
          </a:prstGeom>
        </p:spPr>
      </p:pic>
      <p:pic>
        <p:nvPicPr>
          <p:cNvPr id="8" name="Picture 8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C453837D-E818-4CA2-B92A-295DA4C1A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999" y="2871788"/>
            <a:ext cx="2824843" cy="1910442"/>
          </a:xfrm>
          <a:prstGeom prst="rect">
            <a:avLst/>
          </a:prstGeom>
        </p:spPr>
      </p:pic>
      <p:pic>
        <p:nvPicPr>
          <p:cNvPr id="10" name="Picture 10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9A3113F1-81B3-4862-A0DD-CB8683906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756" y="2810556"/>
            <a:ext cx="3039155" cy="2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97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115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1010209"/>
            <a:ext cx="7667244" cy="60512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3224772"/>
            <a:ext cx="7667244" cy="60512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1113584"/>
            <a:ext cx="7667244" cy="20574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36911" y="3051692"/>
            <a:ext cx="810678" cy="810676"/>
            <a:chOff x="9685338" y="4460675"/>
            <a:chExt cx="1080904" cy="1080902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126" name="Rectangle 125">
            <a:extLst>
              <a:ext uri="{FF2B5EF4-FFF2-40B4-BE49-F238E27FC236}">
                <a16:creationId xmlns:a16="http://schemas.microsoft.com/office/drawing/2014/main" id="{8363C3DA-5063-4048-965B-F5FDB35CC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1714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4BE79ECB-20D1-486E-B39D-0F98D69BE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696087"/>
            <a:ext cx="7763256" cy="6051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E2F1DBD8-7930-4EF6-AF8F-F6A674303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4102" y="832539"/>
            <a:ext cx="2539778" cy="3435226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6150076" y="1074167"/>
            <a:ext cx="2113813" cy="251848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>
              <a:lnSpc>
                <a:spcPct val="8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3600">
                <a:blipFill dpi="0" rotWithShape="1">
                  <a:blip r:embed="rId5"/>
                  <a:srcRect/>
                  <a:tile tx="6350" ty="-127000" sx="65000" sy="64000" flip="none" algn="tl"/>
                </a:blipFill>
              </a:rPr>
              <a:t>MOTIVATION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F39044D3-8725-4D57-BD64-A96E7C271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4335423"/>
            <a:ext cx="7763256" cy="6051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8DCC089B-F750-4C12-822F-DF53F4DD3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35190" y="3943350"/>
            <a:ext cx="810678" cy="810676"/>
            <a:chOff x="9685338" y="4460675"/>
            <a:chExt cx="1080904" cy="1080902"/>
          </a:xfrm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3CDC7132-9021-4F21-AE5A-9B9B90C982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00D011B8-BF69-4B6B-B3D2-F1BA77108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7" name="Google Shape;67;p14"/>
          <p:cNvPicPr preferRelativeResize="0"/>
          <p:nvPr/>
        </p:nvPicPr>
        <p:blipFill rotWithShape="1">
          <a:blip r:embed="rId7"/>
          <a:srcRect t="220" r="1" b="5963"/>
          <a:stretch/>
        </p:blipFill>
        <p:spPr>
          <a:xfrm>
            <a:off x="690624" y="996629"/>
            <a:ext cx="4985547" cy="30987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Times New Roman"/>
                <a:cs typeface="Times New Roman"/>
              </a:rPr>
              <a:t>EVALUATION</a:t>
            </a:r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170589" y="1185712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GB">
              <a:latin typeface="Times New Roman"/>
              <a:cs typeface="Times New Roman"/>
            </a:endParaRPr>
          </a:p>
          <a:p>
            <a:pPr marL="114300" indent="0">
              <a:buNone/>
            </a:pPr>
            <a:endParaRPr lang="en-GB">
              <a:latin typeface="Times New Roman"/>
              <a:cs typeface="Times New Roman"/>
            </a:endParaRPr>
          </a:p>
          <a:p>
            <a:pPr marL="114300" indent="0">
              <a:buNone/>
            </a:pPr>
            <a:endParaRPr lang="en-GB">
              <a:latin typeface="Times New Roman"/>
              <a:cs typeface="Times New Roman"/>
            </a:endParaRPr>
          </a:p>
          <a:p>
            <a:pPr marL="114300" indent="0">
              <a:buNone/>
            </a:pPr>
            <a:endParaRPr lang="en-GB">
              <a:latin typeface="Times New Roman"/>
              <a:cs typeface="Times New Roman"/>
            </a:endParaRPr>
          </a:p>
          <a:p>
            <a:pPr marL="114300" indent="0">
              <a:buNone/>
            </a:pPr>
            <a:endParaRPr lang="en-GB">
              <a:latin typeface="Times New Roman"/>
              <a:cs typeface="Times New Roman"/>
            </a:endParaRPr>
          </a:p>
          <a:p>
            <a:pPr marL="114300" indent="0">
              <a:buNone/>
            </a:pPr>
            <a:endParaRPr lang="en-GB">
              <a:latin typeface="Times New Roman"/>
              <a:cs typeface="Times New Roman"/>
            </a:endParaRPr>
          </a:p>
          <a:p>
            <a:pPr marL="114300" indent="0">
              <a:buNone/>
            </a:pPr>
            <a:endParaRPr lang="en-GB">
              <a:latin typeface="Times New Roman"/>
              <a:cs typeface="Times New Roman"/>
            </a:endParaRPr>
          </a:p>
          <a:p>
            <a:pPr marL="114300" indent="0">
              <a:buNone/>
            </a:pPr>
            <a:endParaRPr lang="en-GB">
              <a:latin typeface="Times New Roman"/>
              <a:cs typeface="Times New Roman"/>
            </a:endParaRPr>
          </a:p>
          <a:p>
            <a:pPr marL="114300" indent="0">
              <a:buNone/>
            </a:pPr>
            <a:endParaRPr lang="en-GB">
              <a:latin typeface="Times New Roman"/>
              <a:cs typeface="Times New Roman"/>
            </a:endParaRPr>
          </a:p>
          <a:p>
            <a:endParaRPr lang="en-GB">
              <a:latin typeface="Times New Roman"/>
              <a:cs typeface="Times New Roman"/>
            </a:endParaRPr>
          </a:p>
          <a:p>
            <a:endParaRPr lang="en-GB">
              <a:latin typeface="Times New Roman"/>
              <a:cs typeface="Times New Roman"/>
            </a:endParaRPr>
          </a:p>
          <a:p>
            <a:pPr>
              <a:buChar char="§"/>
            </a:pPr>
            <a:r>
              <a:rPr lang="en-GB">
                <a:latin typeface="Times New Roman"/>
                <a:cs typeface="Times New Roman"/>
              </a:rPr>
              <a:t>The best results were obtained using a </a:t>
            </a:r>
            <a:r>
              <a:rPr lang="en-GB" b="1">
                <a:latin typeface="Times New Roman"/>
                <a:cs typeface="Times New Roman"/>
              </a:rPr>
              <a:t>CNN with VGG16 architecture</a:t>
            </a:r>
            <a:r>
              <a:rPr lang="en-GB">
                <a:latin typeface="Times New Roman"/>
                <a:cs typeface="Times New Roman"/>
              </a:rPr>
              <a:t>.</a:t>
            </a:r>
            <a:endParaRPr lang="en-GB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54C3BD0-FB34-41CB-8517-A9CCC20849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738040"/>
              </p:ext>
            </p:extLst>
          </p:nvPr>
        </p:nvGraphicFramePr>
        <p:xfrm>
          <a:off x="1279255" y="1254430"/>
          <a:ext cx="6512248" cy="2622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5204">
                  <a:extLst>
                    <a:ext uri="{9D8B030D-6E8A-4147-A177-3AD203B41FA5}">
                      <a16:colId xmlns:a16="http://schemas.microsoft.com/office/drawing/2014/main" val="3819627223"/>
                    </a:ext>
                  </a:extLst>
                </a:gridCol>
                <a:gridCol w="2143522">
                  <a:extLst>
                    <a:ext uri="{9D8B030D-6E8A-4147-A177-3AD203B41FA5}">
                      <a16:colId xmlns:a16="http://schemas.microsoft.com/office/drawing/2014/main" val="181923851"/>
                    </a:ext>
                  </a:extLst>
                </a:gridCol>
                <a:gridCol w="2143522">
                  <a:extLst>
                    <a:ext uri="{9D8B030D-6E8A-4147-A177-3AD203B41FA5}">
                      <a16:colId xmlns:a16="http://schemas.microsoft.com/office/drawing/2014/main" val="3004972063"/>
                    </a:ext>
                  </a:extLst>
                </a:gridCol>
              </a:tblGrid>
              <a:tr h="31445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/>
                        </a:rPr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/>
                        </a:rPr>
                        <a:t>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</a:rPr>
                        <a:t>Generalized Accuracy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7913"/>
                  </a:ext>
                </a:extLst>
              </a:tr>
              <a:tr h="39649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/>
                        </a:rPr>
                        <a:t>Decision Tree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/>
                        </a:rPr>
                        <a:t>87.1%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</a:rPr>
                        <a:t>41.6%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669730"/>
                  </a:ext>
                </a:extLst>
              </a:tr>
              <a:tr h="39649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</a:rPr>
                        <a:t>Random Forests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</a:rPr>
                        <a:t>89.4%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</a:rPr>
                        <a:t>43.8%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506528"/>
                  </a:ext>
                </a:extLst>
              </a:tr>
              <a:tr h="39649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</a:rPr>
                        <a:t>SVM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</a:rPr>
                        <a:t>82.2%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</a:rPr>
                        <a:t>60.2%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9578180"/>
                  </a:ext>
                </a:extLst>
              </a:tr>
              <a:tr h="39649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</a:rPr>
                        <a:t>Neural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</a:rPr>
                        <a:t>92.7%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</a:rPr>
                        <a:t>42%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657311"/>
                  </a:ext>
                </a:extLst>
              </a:tr>
              <a:tr h="39649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</a:rPr>
                        <a:t>CNN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</a:rPr>
                        <a:t>98.28%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</a:rPr>
                        <a:t>64.3%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632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601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1068B-8DB5-450E-981E-5C2E84F9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>
                <a:latin typeface="Times New Roman"/>
                <a:cs typeface="Times New Roman"/>
              </a:rPr>
              <a:t>Key Takeaways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E5667-C5FE-4915-9910-CABDBCD4FC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har char="§"/>
            </a:pPr>
            <a:r>
              <a:rPr lang="en-US" sz="2400">
                <a:latin typeface="Times New Roman"/>
                <a:cs typeface="Times New Roman"/>
              </a:rPr>
              <a:t>Feature extraction is an important step.</a:t>
            </a:r>
            <a:endParaRPr lang="en-US"/>
          </a:p>
          <a:p>
            <a:pPr>
              <a:buChar char="§"/>
            </a:pPr>
            <a:endParaRPr lang="en-US" sz="2400">
              <a:latin typeface="Times New Roman"/>
              <a:cs typeface="Times New Roman"/>
            </a:endParaRPr>
          </a:p>
          <a:p>
            <a:pPr>
              <a:buChar char="§"/>
            </a:pPr>
            <a:r>
              <a:rPr lang="en-US" sz="2400">
                <a:latin typeface="Times New Roman"/>
                <a:cs typeface="Times New Roman"/>
              </a:rPr>
              <a:t>Selection of model</a:t>
            </a:r>
          </a:p>
          <a:p>
            <a:pPr>
              <a:buChar char="§"/>
            </a:pPr>
            <a:endParaRPr lang="en-US" sz="2400">
              <a:latin typeface="Times New Roman"/>
              <a:cs typeface="Times New Roman"/>
            </a:endParaRPr>
          </a:p>
          <a:p>
            <a:pPr>
              <a:buChar char="§"/>
            </a:pPr>
            <a:r>
              <a:rPr lang="en-US" sz="2400">
                <a:latin typeface="Times New Roman"/>
                <a:cs typeface="Times New Roman"/>
              </a:rPr>
              <a:t>Good features are needed for Dimensionality Reduction</a:t>
            </a:r>
          </a:p>
          <a:p>
            <a:pPr>
              <a:buChar char="§"/>
            </a:pPr>
            <a:endParaRPr lang="en-US" sz="2400">
              <a:latin typeface="Times New Roman"/>
              <a:cs typeface="Times New Roman"/>
            </a:endParaRPr>
          </a:p>
          <a:p>
            <a:pPr>
              <a:buChar char="§"/>
            </a:pPr>
            <a:r>
              <a:rPr lang="en-US" sz="2400">
                <a:latin typeface="Times New Roman"/>
                <a:cs typeface="Times New Roman"/>
              </a:rPr>
              <a:t>Generalized accuracy depends on distribution of real-world data in comparison to test data.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7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3600">
                <a:latin typeface="Times New Roman"/>
                <a:cs typeface="Times New Roman"/>
              </a:rPr>
              <a:t>FUTURE WORK</a:t>
            </a:r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  <a:buChar char="§"/>
            </a:pPr>
            <a:r>
              <a:rPr lang="en-GB">
                <a:latin typeface="Times New Roman"/>
                <a:cs typeface="Times New Roman"/>
              </a:rPr>
              <a:t>Explore more feature extraction techniques</a:t>
            </a:r>
          </a:p>
          <a:p>
            <a:pPr>
              <a:lnSpc>
                <a:spcPct val="150000"/>
              </a:lnSpc>
              <a:buChar char="§"/>
            </a:pPr>
            <a:r>
              <a:rPr lang="en-GB">
                <a:latin typeface="Times New Roman"/>
                <a:cs typeface="Times New Roman"/>
              </a:rPr>
              <a:t>Combine various feature vectors for Image Representation</a:t>
            </a:r>
          </a:p>
          <a:p>
            <a:pPr>
              <a:lnSpc>
                <a:spcPct val="150000"/>
              </a:lnSpc>
              <a:buChar char="§"/>
            </a:pPr>
            <a:r>
              <a:rPr lang="en-GB">
                <a:latin typeface="Times New Roman"/>
                <a:cs typeface="Times New Roman"/>
              </a:rPr>
              <a:t>Implement modern Deep Neural Network Architectures</a:t>
            </a:r>
            <a:endParaRPr lang="en-US"/>
          </a:p>
          <a:p>
            <a:pPr>
              <a:lnSpc>
                <a:spcPct val="150000"/>
              </a:lnSpc>
              <a:buChar char="§"/>
            </a:pPr>
            <a:r>
              <a:rPr lang="en-GB">
                <a:latin typeface="Times New Roman"/>
                <a:cs typeface="Times New Roman"/>
              </a:rPr>
              <a:t>Recurrent Neural Nets (RNN)</a:t>
            </a:r>
          </a:p>
          <a:p>
            <a:pPr>
              <a:lnSpc>
                <a:spcPct val="114999"/>
              </a:lnSpc>
              <a:buChar char="§"/>
            </a:pPr>
            <a:endParaRPr lang="en-GB">
              <a:latin typeface="Times New Roman"/>
              <a:cs typeface="Times New Roman"/>
            </a:endParaRPr>
          </a:p>
          <a:p>
            <a:pPr>
              <a:lnSpc>
                <a:spcPct val="114999"/>
              </a:lnSpc>
              <a:buChar char="§"/>
            </a:pPr>
            <a:endParaRPr lang="en-GB">
              <a:latin typeface="Times New Roman"/>
              <a:cs typeface="Times New Roman"/>
            </a:endParaRPr>
          </a:p>
          <a:p>
            <a:pPr>
              <a:lnSpc>
                <a:spcPct val="114999"/>
              </a:lnSpc>
              <a:buChar char="§"/>
            </a:pPr>
            <a:endParaRPr lang="en-GB">
              <a:latin typeface="Times New Roman"/>
              <a:cs typeface="Times New Roman"/>
            </a:endParaRPr>
          </a:p>
          <a:p>
            <a:pPr>
              <a:lnSpc>
                <a:spcPct val="114999"/>
              </a:lnSpc>
            </a:pPr>
            <a:endParaRPr lang="en-GB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3681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799812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114300"/>
            <a:r>
              <a:rPr lang="en-GB" dirty="0">
                <a:latin typeface="Times New Roman"/>
              </a:rPr>
              <a:t>THANK </a:t>
            </a:r>
            <a:r>
              <a:rPr lang="en-GB">
                <a:latin typeface="Times New Roman"/>
              </a:rPr>
              <a:t>YOU!!!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526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Times New Roman"/>
                <a:cs typeface="Times New Roman"/>
              </a:rPr>
              <a:t>INTRODUCTION</a:t>
            </a:r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11700" y="829625"/>
            <a:ext cx="8520600" cy="36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4999"/>
              </a:lnSpc>
              <a:buChar char="§"/>
            </a:pPr>
            <a:r>
              <a:rPr lang="en-GB" b="1">
                <a:latin typeface="Times New Roman"/>
                <a:cs typeface="Times New Roman"/>
              </a:rPr>
              <a:t>Goal:</a:t>
            </a:r>
            <a:r>
              <a:rPr lang="en-GB">
                <a:latin typeface="Times New Roman"/>
                <a:cs typeface="Times New Roman"/>
              </a:rPr>
              <a:t> To detect if the diver is </a:t>
            </a:r>
            <a:r>
              <a:rPr lang="en-GB" b="1">
                <a:latin typeface="Times New Roman"/>
                <a:cs typeface="Times New Roman"/>
              </a:rPr>
              <a:t>driving safe or performing any activity</a:t>
            </a:r>
            <a:endParaRPr lang="en-US"/>
          </a:p>
          <a:p>
            <a:pPr>
              <a:lnSpc>
                <a:spcPct val="100000"/>
              </a:lnSpc>
              <a:buChar char="§"/>
            </a:pPr>
            <a:r>
              <a:rPr lang="en-GB">
                <a:latin typeface="Times New Roman"/>
                <a:cs typeface="Times New Roman"/>
              </a:rPr>
              <a:t>Classify drivers’ activity into 10 categories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en-GB">
              <a:latin typeface="Times New Roman"/>
              <a:cs typeface="Times New Roman"/>
            </a:endParaRPr>
          </a:p>
        </p:txBody>
      </p:sp>
      <p:pic>
        <p:nvPicPr>
          <p:cNvPr id="2" name="Picture 2" descr="A group of people in a room&#10;&#10;Description generated with high confidence">
            <a:extLst>
              <a:ext uri="{FF2B5EF4-FFF2-40B4-BE49-F238E27FC236}">
                <a16:creationId xmlns:a16="http://schemas.microsoft.com/office/drawing/2014/main" id="{1221BA5B-48CB-43B6-B7C6-E6806B635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40" y="1776729"/>
            <a:ext cx="8201673" cy="282201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281518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Times New Roman"/>
                <a:cs typeface="Times New Roman"/>
              </a:rPr>
              <a:t>DATASET</a:t>
            </a:r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311700" y="1146950"/>
            <a:ext cx="8520600" cy="35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har char="§"/>
            </a:pPr>
            <a:r>
              <a:rPr lang="en-GB">
                <a:latin typeface="Times New Roman"/>
                <a:cs typeface="Times New Roman"/>
              </a:rPr>
              <a:t>Distracted Driver Images from Kaggle State Farm Competition</a:t>
            </a:r>
            <a:endParaRPr lang="en-US"/>
          </a:p>
          <a:p>
            <a:pPr>
              <a:buChar char="§"/>
            </a:pPr>
            <a:r>
              <a:rPr lang="en-GB">
                <a:latin typeface="Times New Roman"/>
                <a:cs typeface="Times New Roman"/>
              </a:rPr>
              <a:t>Includes 22.5k labelled images with approx. 2.2k images belonging to each class.</a:t>
            </a:r>
            <a:endParaRPr lang="en-US">
              <a:latin typeface="Times New Roman"/>
              <a:cs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§"/>
            </a:pPr>
            <a:r>
              <a:rPr lang="en-GB">
                <a:latin typeface="Times New Roman"/>
                <a:cs typeface="Times New Roman"/>
              </a:rPr>
              <a:t>640x480 RGB images</a:t>
            </a:r>
            <a:endParaRPr lang="en-US">
              <a:latin typeface="Times New Roman"/>
              <a:cs typeface="Times New Roman"/>
            </a:endParaRPr>
          </a:p>
          <a:p>
            <a:pPr>
              <a:buChar char="§"/>
            </a:pPr>
            <a:r>
              <a:rPr lang="en-GB">
                <a:latin typeface="Times New Roman"/>
                <a:cs typeface="Times New Roman"/>
              </a:rPr>
              <a:t>70k unlabelled Images</a:t>
            </a:r>
            <a:endParaRPr lang="en-US">
              <a:latin typeface="Times New Roman"/>
              <a:cs typeface="Times New Roman"/>
            </a:endParaRPr>
          </a:p>
        </p:txBody>
      </p:sp>
      <p:pic>
        <p:nvPicPr>
          <p:cNvPr id="2" name="Picture 2" descr="A person driving a car&#10;&#10;Description generated with high confidence">
            <a:extLst>
              <a:ext uri="{FF2B5EF4-FFF2-40B4-BE49-F238E27FC236}">
                <a16:creationId xmlns:a16="http://schemas.microsoft.com/office/drawing/2014/main" id="{50BA25DA-61A9-41EF-A1C9-D75C22A34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09" y="2816623"/>
            <a:ext cx="2026228" cy="1517073"/>
          </a:xfrm>
          <a:prstGeom prst="rect">
            <a:avLst/>
          </a:prstGeom>
        </p:spPr>
      </p:pic>
      <p:pic>
        <p:nvPicPr>
          <p:cNvPr id="4" name="Picture 4" descr="A person sitting on the seat of a car&#10;&#10;Description generated with very high confidence">
            <a:extLst>
              <a:ext uri="{FF2B5EF4-FFF2-40B4-BE49-F238E27FC236}">
                <a16:creationId xmlns:a16="http://schemas.microsoft.com/office/drawing/2014/main" id="{7782E0B4-46B5-4757-92CE-A470D3742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082" y="2812791"/>
            <a:ext cx="2005445" cy="1517073"/>
          </a:xfrm>
          <a:prstGeom prst="rect">
            <a:avLst/>
          </a:prstGeom>
        </p:spPr>
      </p:pic>
      <p:pic>
        <p:nvPicPr>
          <p:cNvPr id="6" name="Picture 6" descr="A person sitting on the seat of a car&#10;&#10;Description generated with very high confidence">
            <a:extLst>
              <a:ext uri="{FF2B5EF4-FFF2-40B4-BE49-F238E27FC236}">
                <a16:creationId xmlns:a16="http://schemas.microsoft.com/office/drawing/2014/main" id="{B8408E57-C424-476A-B20B-457C474ED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245" y="2816621"/>
            <a:ext cx="2026228" cy="151707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ED57A-598A-4E41-84C4-21A5B7155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>
                <a:latin typeface="Times New Roman"/>
                <a:cs typeface="Times New Roman"/>
              </a:rPr>
              <a:t>FEATURE extraction techniques</a:t>
            </a:r>
            <a:endParaRPr lang="en-US" sz="3600" err="1">
              <a:latin typeface="Times New Roman"/>
              <a:cs typeface="Times New Roman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59BE9-386D-4846-9D94-EBDF0658ED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>
                <a:latin typeface="Times New Roman"/>
                <a:ea typeface="+mn-lt"/>
                <a:cs typeface="+mn-lt"/>
              </a:rPr>
              <a:t>Image classification is best done by extracting features such as </a:t>
            </a:r>
            <a:endParaRPr lang="en-US">
              <a:latin typeface="Times New Roman"/>
              <a:ea typeface="+mn-lt"/>
              <a:cs typeface="Times New Roman"/>
            </a:endParaRPr>
          </a:p>
          <a:p>
            <a:pPr marL="800100">
              <a:buChar char="§"/>
            </a:pPr>
            <a:endParaRPr lang="en-US">
              <a:latin typeface="Times New Roman"/>
              <a:ea typeface="+mn-lt"/>
              <a:cs typeface="+mn-lt"/>
            </a:endParaRPr>
          </a:p>
          <a:p>
            <a:pPr marL="800100">
              <a:buChar char="§"/>
            </a:pPr>
            <a:r>
              <a:rPr lang="en-US">
                <a:latin typeface="Times New Roman"/>
                <a:ea typeface="+mn-lt"/>
                <a:cs typeface="Times New Roman"/>
              </a:rPr>
              <a:t>Pixel </a:t>
            </a:r>
          </a:p>
          <a:p>
            <a:pPr marL="800100">
              <a:buChar char="§"/>
            </a:pPr>
            <a:r>
              <a:rPr lang="en-US">
                <a:latin typeface="Times New Roman"/>
                <a:ea typeface="+mn-lt"/>
                <a:cs typeface="+mn-lt"/>
              </a:rPr>
              <a:t>HOG</a:t>
            </a:r>
          </a:p>
          <a:p>
            <a:pPr marL="800100">
              <a:buChar char="§"/>
            </a:pPr>
            <a:r>
              <a:rPr lang="en-US">
                <a:latin typeface="Times New Roman"/>
                <a:ea typeface="+mn-lt"/>
                <a:cs typeface="+mn-lt"/>
              </a:rPr>
              <a:t>Sobel </a:t>
            </a:r>
            <a:endParaRPr lang="en-US">
              <a:latin typeface="Times New Roman"/>
              <a:ea typeface="+mn-lt"/>
              <a:cs typeface="Times New Roman"/>
            </a:endParaRPr>
          </a:p>
          <a:p>
            <a:pPr marL="800100">
              <a:buChar char="§"/>
            </a:pPr>
            <a:r>
              <a:rPr lang="en-US">
                <a:latin typeface="Times New Roman"/>
                <a:ea typeface="+mn-lt"/>
                <a:cs typeface="+mn-lt"/>
              </a:rPr>
              <a:t>Clustering </a:t>
            </a:r>
            <a:endParaRPr lang="en-US">
              <a:latin typeface="Times New Roman"/>
              <a:ea typeface="+mn-lt"/>
              <a:cs typeface="Times New Roman"/>
            </a:endParaRPr>
          </a:p>
          <a:p>
            <a:endParaRPr lang="en-US">
              <a:latin typeface="Rockwell" panose="02060603020205020403"/>
              <a:cs typeface="Times New Roman"/>
            </a:endParaRPr>
          </a:p>
        </p:txBody>
      </p:sp>
      <p:pic>
        <p:nvPicPr>
          <p:cNvPr id="4" name="Picture 4" descr="A close up of a cat&#10;&#10;Description generated with high confidence">
            <a:extLst>
              <a:ext uri="{FF2B5EF4-FFF2-40B4-BE49-F238E27FC236}">
                <a16:creationId xmlns:a16="http://schemas.microsoft.com/office/drawing/2014/main" id="{83C65B40-5FD6-46EC-8614-169DACC4F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856" y="2945530"/>
            <a:ext cx="4736306" cy="150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8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3BC34-794B-46E8-991C-C1ECB91C0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>
                <a:latin typeface="Times New Roman"/>
                <a:cs typeface="Times New Roman"/>
              </a:rPr>
              <a:t>PIXELS AS FEATURES</a:t>
            </a:r>
            <a:endParaRPr lang="en-US" sz="3600">
              <a:latin typeface="Times New Roman"/>
              <a:cs typeface="Times New Roman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4AEB60-206C-4397-BC99-CE37BB0DE3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indent="-182880">
              <a:buFont typeface="Wingdings,Sans-Serif" pitchFamily="2" charset="2"/>
              <a:buChar char="§"/>
            </a:pPr>
            <a:r>
              <a:rPr lang="en-US">
                <a:latin typeface="Times New Roman"/>
                <a:cs typeface="Times New Roman"/>
              </a:rPr>
              <a:t>Resize image to 64x64 RGB image</a:t>
            </a:r>
            <a:endParaRPr lang="en-US">
              <a:ea typeface="+mn-lt"/>
              <a:cs typeface="+mn-lt"/>
            </a:endParaRPr>
          </a:p>
          <a:p>
            <a:pPr lvl="1" indent="-182880">
              <a:buFont typeface="Wingdings,Sans-Serif" pitchFamily="2" charset="2"/>
              <a:buChar char="§"/>
            </a:pPr>
            <a:r>
              <a:rPr lang="en-US">
                <a:latin typeface="Times New Roman"/>
                <a:cs typeface="Times New Roman"/>
              </a:rPr>
              <a:t>Stacked all the RGB pixels values in a single feature vector of size 64x64x3</a:t>
            </a:r>
          </a:p>
          <a:p>
            <a:pPr marL="731520" lvl="1" indent="0">
              <a:buNone/>
            </a:pPr>
            <a:endParaRPr lang="en-US">
              <a:latin typeface="Times New Roman"/>
              <a:cs typeface="Times New Roman"/>
            </a:endParaRPr>
          </a:p>
        </p:txBody>
      </p:sp>
      <p:pic>
        <p:nvPicPr>
          <p:cNvPr id="4" name="Picture 4" descr="A picture containing photo, flying&#10;&#10;Description generated with very high confidence">
            <a:extLst>
              <a:ext uri="{FF2B5EF4-FFF2-40B4-BE49-F238E27FC236}">
                <a16:creationId xmlns:a16="http://schemas.microsoft.com/office/drawing/2014/main" id="{FAA9E3BB-2DDE-45BB-A354-0706670FA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181" y="2476057"/>
            <a:ext cx="4850605" cy="158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84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311700" y="455416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3600">
                <a:latin typeface="Times New Roman"/>
                <a:cs typeface="Times New Roman"/>
              </a:rPr>
              <a:t>CLUSTERING</a:t>
            </a:r>
            <a:endParaRPr lang="en-US"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00100">
              <a:lnSpc>
                <a:spcPct val="100000"/>
              </a:lnSpc>
              <a:spcBef>
                <a:spcPts val="0"/>
              </a:spcBef>
              <a:buChar char="§"/>
            </a:pPr>
            <a:r>
              <a:rPr lang="en-US">
                <a:latin typeface="Times New Roman"/>
                <a:cs typeface="Times New Roman"/>
              </a:rPr>
              <a:t>Resize image to 64x64 RGB image</a:t>
            </a:r>
            <a:endParaRPr lang="en-US"/>
          </a:p>
          <a:p>
            <a:pPr marL="800100">
              <a:lnSpc>
                <a:spcPct val="100000"/>
              </a:lnSpc>
              <a:spcBef>
                <a:spcPts val="0"/>
              </a:spcBef>
              <a:buChar char="§"/>
            </a:pPr>
            <a:r>
              <a:rPr lang="en-US">
                <a:latin typeface="Times New Roman"/>
                <a:cs typeface="Times New Roman"/>
              </a:rPr>
              <a:t>Implement K-means clustering on each image with k=3 (in our case)</a:t>
            </a:r>
          </a:p>
          <a:p>
            <a:pPr marL="800100">
              <a:lnSpc>
                <a:spcPct val="100000"/>
              </a:lnSpc>
              <a:spcBef>
                <a:spcPts val="0"/>
              </a:spcBef>
              <a:buChar char="§"/>
            </a:pPr>
            <a:r>
              <a:rPr lang="en-US">
                <a:latin typeface="Times New Roman"/>
                <a:cs typeface="Times New Roman"/>
              </a:rPr>
              <a:t>Stack cluster </a:t>
            </a:r>
            <a:r>
              <a:rPr lang="en-US" err="1">
                <a:latin typeface="Times New Roman"/>
                <a:cs typeface="Times New Roman"/>
              </a:rPr>
              <a:t>fe</a:t>
            </a:r>
            <a:r>
              <a:rPr lang="en-GB" err="1">
                <a:latin typeface="Times New Roman"/>
                <a:cs typeface="Times New Roman"/>
              </a:rPr>
              <a:t>atures</a:t>
            </a:r>
            <a:r>
              <a:rPr lang="en-GB">
                <a:latin typeface="Times New Roman"/>
                <a:cs typeface="Times New Roman"/>
              </a:rPr>
              <a:t> to create feature matrix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/>
              <a:buChar char="Ø"/>
            </a:pPr>
            <a:endParaRPr sz="1400">
              <a:latin typeface="Times New Roman"/>
              <a:cs typeface="Times New Roman"/>
            </a:endParaRPr>
          </a:p>
        </p:txBody>
      </p:sp>
      <p:pic>
        <p:nvPicPr>
          <p:cNvPr id="2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2A5CD320-DF6D-4A36-BE20-574FA00590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03" t="12364" r="9863" b="11039"/>
          <a:stretch/>
        </p:blipFill>
        <p:spPr>
          <a:xfrm>
            <a:off x="665088" y="2515225"/>
            <a:ext cx="2205682" cy="163149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FD5FD0D-42F9-4B35-9E27-27C7EDC913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98" t="9950" r="6878" b="9220"/>
          <a:stretch/>
        </p:blipFill>
        <p:spPr>
          <a:xfrm>
            <a:off x="6295289" y="2513251"/>
            <a:ext cx="2193604" cy="164724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7BBEF2F-44CD-4A51-BD0C-7B8ACE1B9F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30" t="4605" r="7882" b="9988"/>
          <a:stretch/>
        </p:blipFill>
        <p:spPr>
          <a:xfrm>
            <a:off x="3476129" y="2357441"/>
            <a:ext cx="2269165" cy="17985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;p17">
            <a:extLst>
              <a:ext uri="{FF2B5EF4-FFF2-40B4-BE49-F238E27FC236}">
                <a16:creationId xmlns:a16="http://schemas.microsoft.com/office/drawing/2014/main" id="{59E90BA7-228E-4D75-84B2-6B3406F531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245000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3600">
                <a:latin typeface="Times New Roman"/>
                <a:cs typeface="Times New Roman"/>
              </a:rPr>
              <a:t>HOG Feature Descriptor</a:t>
            </a:r>
            <a:endParaRPr lang="en-US" sz="3600"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311700" y="856625"/>
            <a:ext cx="8520600" cy="36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  <a:buSzPts val="1100"/>
              <a:buChar char="§"/>
            </a:pPr>
            <a:r>
              <a:rPr lang="en-GB" sz="2200">
                <a:latin typeface="Times New Roman"/>
              </a:rPr>
              <a:t>Counts occurrences of gradient orientation in localized portions</a:t>
            </a:r>
            <a:endParaRPr lang="en-GB"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SzPts val="1100"/>
              <a:buChar char="§"/>
            </a:pPr>
            <a:r>
              <a:rPr lang="en-GB" sz="2200">
                <a:latin typeface="Times New Roman"/>
              </a:rPr>
              <a:t>Stack HOG gradient features to generate a feature matrix</a:t>
            </a:r>
            <a:endParaRPr lang="en-US" sz="2200">
              <a:latin typeface="Times New Roman"/>
              <a:cs typeface="Times New Roman"/>
            </a:endParaRPr>
          </a:p>
          <a:p>
            <a:pPr marL="9144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>
              <a:latin typeface="Times New Roman"/>
              <a:cs typeface="Times New Roman"/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b="1">
              <a:latin typeface="Times New Roman"/>
              <a:cs typeface="Times New Roman"/>
            </a:endParaRPr>
          </a:p>
        </p:txBody>
      </p:sp>
      <p:pic>
        <p:nvPicPr>
          <p:cNvPr id="4" name="Picture 5" descr="A picture containing photo, sitting, black, small&#10;&#10;Description generated with very high confidence">
            <a:extLst>
              <a:ext uri="{FF2B5EF4-FFF2-40B4-BE49-F238E27FC236}">
                <a16:creationId xmlns:a16="http://schemas.microsoft.com/office/drawing/2014/main" id="{0CB43E3A-6604-4410-8C04-3124E3380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06" y="1762992"/>
            <a:ext cx="7370001" cy="26303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56C84-CD09-41FF-A56D-7A73D865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98176"/>
            <a:ext cx="8520600" cy="613200"/>
          </a:xfrm>
        </p:spPr>
        <p:txBody>
          <a:bodyPr/>
          <a:lstStyle/>
          <a:p>
            <a:pPr algn="ctr"/>
            <a:r>
              <a:rPr lang="en-US" sz="3600">
                <a:latin typeface="Times New Roman"/>
                <a:cs typeface="Times New Roman"/>
              </a:rPr>
              <a:t>Sobel Edge Descriptor</a:t>
            </a:r>
            <a:endParaRPr lang="en-GB" sz="3600">
              <a:latin typeface="Times New Roman"/>
              <a:cs typeface="Times New Roman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034E7-2998-48F8-8CA8-5F5B4F0E0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08746"/>
            <a:ext cx="8520600" cy="3521439"/>
          </a:xfrm>
        </p:spPr>
        <p:txBody>
          <a:bodyPr/>
          <a:lstStyle/>
          <a:p>
            <a:pPr>
              <a:buChar char="§"/>
            </a:pPr>
            <a:r>
              <a:rPr lang="en-GB">
                <a:latin typeface="Times New Roman"/>
                <a:cs typeface="Times New Roman"/>
              </a:rPr>
              <a:t>Resize image to 64x64 RGB image</a:t>
            </a:r>
            <a:endParaRPr lang="en-US"/>
          </a:p>
          <a:p>
            <a:pPr>
              <a:lnSpc>
                <a:spcPct val="114999"/>
              </a:lnSpc>
              <a:buChar char="§"/>
            </a:pPr>
            <a:r>
              <a:rPr lang="en-GB">
                <a:latin typeface="Times New Roman"/>
                <a:cs typeface="Times New Roman"/>
              </a:rPr>
              <a:t>Obtained edges using Sobel gradient in X and Y direction</a:t>
            </a:r>
          </a:p>
          <a:p>
            <a:pPr>
              <a:lnSpc>
                <a:spcPct val="114999"/>
              </a:lnSpc>
              <a:buChar char="§"/>
            </a:pPr>
            <a:r>
              <a:rPr lang="en-GB">
                <a:latin typeface="Times New Roman"/>
                <a:cs typeface="Times New Roman"/>
              </a:rPr>
              <a:t>Stacked object edges as feature vector </a:t>
            </a:r>
          </a:p>
        </p:txBody>
      </p:sp>
      <p:pic>
        <p:nvPicPr>
          <p:cNvPr id="4" name="Picture 4" descr="A picture containing outdoor, person, black, riding&#10;&#10;Description generated with very high confidence">
            <a:extLst>
              <a:ext uri="{FF2B5EF4-FFF2-40B4-BE49-F238E27FC236}">
                <a16:creationId xmlns:a16="http://schemas.microsoft.com/office/drawing/2014/main" id="{F676C9BC-2B7C-49E1-BE14-C7A80E241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828" y="2359510"/>
            <a:ext cx="2800679" cy="2198633"/>
          </a:xfrm>
          <a:prstGeom prst="rect">
            <a:avLst/>
          </a:prstGeom>
        </p:spPr>
      </p:pic>
      <p:pic>
        <p:nvPicPr>
          <p:cNvPr id="5" name="Picture 5" descr="A person in sunglasses sitting in a car&#10;&#10;Description generated with high confidence">
            <a:extLst>
              <a:ext uri="{FF2B5EF4-FFF2-40B4-BE49-F238E27FC236}">
                <a16:creationId xmlns:a16="http://schemas.microsoft.com/office/drawing/2014/main" id="{203293AD-ACD4-41D3-890A-4C4C4B434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322" y="2360886"/>
            <a:ext cx="2950122" cy="221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426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883</Words>
  <Application>Microsoft Office PowerPoint</Application>
  <PresentationFormat>On-screen Show (16:9)</PresentationFormat>
  <Paragraphs>205</Paragraphs>
  <Slides>23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Rockwell Condensed</vt:lpstr>
      <vt:lpstr>Wingdings,Sans-Serif</vt:lpstr>
      <vt:lpstr>Rockwell</vt:lpstr>
      <vt:lpstr>Arial</vt:lpstr>
      <vt:lpstr>Rockwell Extra Bold</vt:lpstr>
      <vt:lpstr>Wingdings</vt:lpstr>
      <vt:lpstr>Calibri</vt:lpstr>
      <vt:lpstr>Times New Roman</vt:lpstr>
      <vt:lpstr>Old Standard TT</vt:lpstr>
      <vt:lpstr>Wood Type</vt:lpstr>
      <vt:lpstr>CS 539: MACHINE LEARNING  DISTRACTED DRIVER DETECTION</vt:lpstr>
      <vt:lpstr>MOTIVATION</vt:lpstr>
      <vt:lpstr>INTRODUCTION</vt:lpstr>
      <vt:lpstr>DATASET</vt:lpstr>
      <vt:lpstr>FEATURE extraction techniques</vt:lpstr>
      <vt:lpstr>PIXELS AS FEATURES</vt:lpstr>
      <vt:lpstr>CLUSTERING</vt:lpstr>
      <vt:lpstr>HOG Feature Descriptor</vt:lpstr>
      <vt:lpstr>Sobel Edge Descriptor</vt:lpstr>
      <vt:lpstr>PRINCIPAL COMPONENT ANALYSIS</vt:lpstr>
      <vt:lpstr>ALGORITHM IMPLEMENTATION</vt:lpstr>
      <vt:lpstr>1. Support Vector Machine</vt:lpstr>
      <vt:lpstr>2. DECISION TREE </vt:lpstr>
      <vt:lpstr>3. Random Forest</vt:lpstr>
      <vt:lpstr>4. 2-Layered Neural Network</vt:lpstr>
      <vt:lpstr>5. Convolution Neural Network</vt:lpstr>
      <vt:lpstr>Optimizer : ADAM vs SGD </vt:lpstr>
      <vt:lpstr>SGD: learning rate   </vt:lpstr>
      <vt:lpstr>VGG16 architecture </vt:lpstr>
      <vt:lpstr>EVALUATION</vt:lpstr>
      <vt:lpstr>Key Takeaways</vt:lpstr>
      <vt:lpstr>FUTURE WORK</vt:lpstr>
      <vt:lpstr>THANK YOU!!!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VRUSHABH DESAI</cp:lastModifiedBy>
  <cp:revision>16</cp:revision>
  <dcterms:created xsi:type="dcterms:W3CDTF">2013-07-15T20:26:40Z</dcterms:created>
  <dcterms:modified xsi:type="dcterms:W3CDTF">2019-12-18T07:03:23Z</dcterms:modified>
</cp:coreProperties>
</file>